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78" r:id="rId3"/>
    <p:sldId id="264" r:id="rId4"/>
    <p:sldId id="273" r:id="rId5"/>
    <p:sldId id="263" r:id="rId6"/>
    <p:sldId id="260" r:id="rId7"/>
    <p:sldId id="261" r:id="rId8"/>
    <p:sldId id="266" r:id="rId9"/>
    <p:sldId id="285" r:id="rId10"/>
    <p:sldId id="286" r:id="rId11"/>
    <p:sldId id="270" r:id="rId12"/>
    <p:sldId id="256" r:id="rId13"/>
    <p:sldId id="284" r:id="rId14"/>
    <p:sldId id="281" r:id="rId15"/>
    <p:sldId id="282" r:id="rId16"/>
    <p:sldId id="283" r:id="rId17"/>
    <p:sldId id="259" r:id="rId18"/>
    <p:sldId id="271" r:id="rId19"/>
    <p:sldId id="262" r:id="rId20"/>
    <p:sldId id="274" r:id="rId21"/>
    <p:sldId id="277" r:id="rId22"/>
    <p:sldId id="276" r:id="rId23"/>
    <p:sldId id="280"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0F0F0"/>
    <a:srgbClr val="EAEAEA"/>
    <a:srgbClr val="D9D9D9"/>
    <a:srgbClr val="009900"/>
    <a:srgbClr val="FFFF00"/>
    <a:srgbClr val="4AD3E6"/>
    <a:srgbClr val="000000"/>
    <a:srgbClr val="6EE5B7"/>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167" autoAdjust="0"/>
  </p:normalViewPr>
  <p:slideViewPr>
    <p:cSldViewPr snapToGrid="0">
      <p:cViewPr varScale="1">
        <p:scale>
          <a:sx n="104" d="100"/>
          <a:sy n="104" d="100"/>
        </p:scale>
        <p:origin x="144" y="23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52B65-AFA4-4885-B540-597119B51CCF}" type="datetimeFigureOut">
              <a:rPr lang="en-US" smtClean="0"/>
              <a:t>5/16/2018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2D30B-82EC-490F-BD02-A2FB4842F52B}" type="slidenum">
              <a:rPr lang="en-US" smtClean="0"/>
              <a:t>‹#›</a:t>
            </a:fld>
            <a:endParaRPr lang="en-US"/>
          </a:p>
        </p:txBody>
      </p:sp>
    </p:spTree>
    <p:extLst>
      <p:ext uri="{BB962C8B-B14F-4D97-AF65-F5344CB8AC3E}">
        <p14:creationId xmlns:p14="http://schemas.microsoft.com/office/powerpoint/2010/main" val="596581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A4EC459-CD06-4AC8-B62E-5C39DD6D8E48}" type="slidenum">
              <a:rPr lang="en-US" smtClean="0"/>
              <a:t>1</a:t>
            </a:fld>
            <a:endParaRPr lang="en-US"/>
          </a:p>
        </p:txBody>
      </p:sp>
    </p:spTree>
    <p:extLst>
      <p:ext uri="{BB962C8B-B14F-4D97-AF65-F5344CB8AC3E}">
        <p14:creationId xmlns:p14="http://schemas.microsoft.com/office/powerpoint/2010/main" val="36528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Ordination</a:t>
            </a:r>
            <a:r>
              <a:rPr lang="en-US" baseline="0" dirty="0" smtClean="0"/>
              <a:t> of our plots helps us visualize the differences in species composition among groups of burn </a:t>
            </a:r>
            <a:r>
              <a:rPr lang="en-US" baseline="0" dirty="0" err="1" smtClean="0"/>
              <a:t>severitycombinations</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14</a:t>
            </a:fld>
            <a:endParaRPr lang="en-US"/>
          </a:p>
        </p:txBody>
      </p:sp>
    </p:spTree>
    <p:extLst>
      <p:ext uri="{BB962C8B-B14F-4D97-AF65-F5344CB8AC3E}">
        <p14:creationId xmlns:p14="http://schemas.microsoft.com/office/powerpoint/2010/main" val="254206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82D30B-82EC-490F-BD02-A2FB4842F52B}" type="slidenum">
              <a:rPr lang="en-US" smtClean="0"/>
              <a:t>17</a:t>
            </a:fld>
            <a:endParaRPr lang="en-US"/>
          </a:p>
        </p:txBody>
      </p:sp>
    </p:spTree>
    <p:extLst>
      <p:ext uri="{BB962C8B-B14F-4D97-AF65-F5344CB8AC3E}">
        <p14:creationId xmlns:p14="http://schemas.microsoft.com/office/powerpoint/2010/main" val="4097310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Funded by </a:t>
            </a:r>
            <a:r>
              <a:rPr lang="en-US" sz="1200" kern="1200" dirty="0" smtClean="0">
                <a:solidFill>
                  <a:schemeClr val="tx1"/>
                </a:solidFill>
                <a:effectLst/>
                <a:latin typeface="+mn-lt"/>
                <a:ea typeface="+mn-ea"/>
                <a:cs typeface="+mn-cs"/>
              </a:rPr>
              <a:t>USDA Forest Service</a:t>
            </a:r>
            <a:r>
              <a:rPr lang="en-US" sz="1200" kern="1200" baseline="0" dirty="0" smtClean="0">
                <a:solidFill>
                  <a:schemeClr val="tx1"/>
                </a:solidFill>
                <a:effectLst/>
                <a:latin typeface="+mn-lt"/>
                <a:ea typeface="+mn-ea"/>
                <a:cs typeface="+mn-cs"/>
              </a:rPr>
              <a:t> Region 5</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Would like to acknowledge</a:t>
            </a:r>
            <a:r>
              <a:rPr lang="en-US" baseline="0" dirty="0" smtClean="0"/>
              <a:t> many collaborators on this project, especially some very hard-working field assistants. </a:t>
            </a:r>
            <a:endParaRPr lang="en-US" dirty="0"/>
          </a:p>
        </p:txBody>
      </p:sp>
      <p:sp>
        <p:nvSpPr>
          <p:cNvPr id="4" name="Slide Number Placeholder 3"/>
          <p:cNvSpPr>
            <a:spLocks noGrp="1"/>
          </p:cNvSpPr>
          <p:nvPr>
            <p:ph type="sldNum" sz="quarter" idx="10"/>
          </p:nvPr>
        </p:nvSpPr>
        <p:spPr/>
        <p:txBody>
          <a:bodyPr/>
          <a:lstStyle/>
          <a:p>
            <a:fld id="{CA4EC459-CD06-4AC8-B62E-5C39DD6D8E48}" type="slidenum">
              <a:rPr lang="en-US" smtClean="0"/>
              <a:t>18</a:t>
            </a:fld>
            <a:endParaRPr lang="en-US"/>
          </a:p>
        </p:txBody>
      </p:sp>
    </p:spTree>
    <p:extLst>
      <p:ext uri="{BB962C8B-B14F-4D97-AF65-F5344CB8AC3E}">
        <p14:creationId xmlns:p14="http://schemas.microsoft.com/office/powerpoint/2010/main" val="419329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start here</a:t>
            </a:r>
            <a:r>
              <a:rPr lang="en-US" baseline="0" dirty="0" smtClean="0"/>
              <a:t> with a familiar story – the legacy of past management practices, coupled with a warming climate, is the increasing incidence of large and severe wildfires.  This is particularly the case in California, where wildfires are ever more damaging in regions that formerly saw frequent low and moderate severity fire.  The net result is the loss of large areas of forest </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2</a:t>
            </a:fld>
            <a:endParaRPr lang="en-US"/>
          </a:p>
        </p:txBody>
      </p:sp>
    </p:spTree>
    <p:extLst>
      <p:ext uri="{BB962C8B-B14F-4D97-AF65-F5344CB8AC3E}">
        <p14:creationId xmlns:p14="http://schemas.microsoft.com/office/powerpoint/2010/main" val="384416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a:t>
            </a:r>
            <a:r>
              <a:rPr lang="en-US" baseline="0" dirty="0" smtClean="0"/>
              <a:t> happens after a reburn? An i</a:t>
            </a:r>
            <a:r>
              <a:rPr lang="en-US" dirty="0" smtClean="0"/>
              <a:t>ncreasing body of knowledge suggests</a:t>
            </a:r>
            <a:r>
              <a:rPr lang="en-US" baseline="0" dirty="0" smtClean="0"/>
              <a:t> that with repeated wildfires, vegetative changes are self-reinforcing, and conversions from forest to </a:t>
            </a:r>
            <a:r>
              <a:rPr lang="en-US" baseline="0" dirty="0" err="1" smtClean="0"/>
              <a:t>shrubland</a:t>
            </a:r>
            <a:r>
              <a:rPr lang="en-US" baseline="0" dirty="0" smtClean="0"/>
              <a:t> are becoming more permanent </a:t>
            </a:r>
          </a:p>
        </p:txBody>
      </p:sp>
      <p:sp>
        <p:nvSpPr>
          <p:cNvPr id="4" name="Slide Number Placeholder 3"/>
          <p:cNvSpPr>
            <a:spLocks noGrp="1"/>
          </p:cNvSpPr>
          <p:nvPr>
            <p:ph type="sldNum" sz="quarter" idx="10"/>
          </p:nvPr>
        </p:nvSpPr>
        <p:spPr/>
        <p:txBody>
          <a:bodyPr/>
          <a:lstStyle/>
          <a:p>
            <a:fld id="{6F82D30B-82EC-490F-BD02-A2FB4842F52B}" type="slidenum">
              <a:rPr lang="en-US" smtClean="0"/>
              <a:t>3</a:t>
            </a:fld>
            <a:endParaRPr lang="en-US"/>
          </a:p>
        </p:txBody>
      </p:sp>
    </p:spTree>
    <p:extLst>
      <p:ext uri="{BB962C8B-B14F-4D97-AF65-F5344CB8AC3E}">
        <p14:creationId xmlns:p14="http://schemas.microsoft.com/office/powerpoint/2010/main" val="2367390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centers on the concept of state shift, where post-fire shrub regeneration represents not a seral state initiated by severe disturbance, but an alternative vegetative state that is unlikely to convert back to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authors found that burning once at high severity increases the likelihood of burning again at high severity, creating a positive feedback of stand replacing fire that crosses an ecological threshold, representing a type-shift from one vegetative state to another.  </a:t>
            </a:r>
            <a:endParaRPr lang="en-US" dirty="0" smtClean="0"/>
          </a:p>
          <a:p>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4</a:t>
            </a:fld>
            <a:endParaRPr lang="en-US"/>
          </a:p>
        </p:txBody>
      </p:sp>
    </p:spTree>
    <p:extLst>
      <p:ext uri="{BB962C8B-B14F-4D97-AF65-F5344CB8AC3E}">
        <p14:creationId xmlns:p14="http://schemas.microsoft.com/office/powerpoint/2010/main" val="380179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different plants have distinct post-fire regeneration strategies,</a:t>
            </a:r>
            <a:r>
              <a:rPr lang="en-US" baseline="0" dirty="0" smtClean="0"/>
              <a:t> which begs the question: during this self-reinforcing process, is there also a shift in plant community composition which may be driven by differential adaptations?  </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5</a:t>
            </a:fld>
            <a:endParaRPr lang="en-US"/>
          </a:p>
        </p:txBody>
      </p:sp>
    </p:spTree>
    <p:extLst>
      <p:ext uri="{BB962C8B-B14F-4D97-AF65-F5344CB8AC3E}">
        <p14:creationId xmlns:p14="http://schemas.microsoft.com/office/powerpoint/2010/main" val="4286133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order to study this,</a:t>
            </a:r>
            <a:r>
              <a:rPr lang="en-US" baseline="0" dirty="0" smtClean="0"/>
              <a:t> we looked at a </a:t>
            </a:r>
            <a:r>
              <a:rPr lang="en-US" baseline="0" dirty="0" err="1" smtClean="0"/>
              <a:t>reburn</a:t>
            </a:r>
            <a:r>
              <a:rPr lang="en-US" baseline="0" dirty="0" smtClean="0"/>
              <a:t> area in the Lassen </a:t>
            </a:r>
            <a:r>
              <a:rPr lang="en-US" baseline="0" dirty="0" smtClean="0"/>
              <a:t>National Forest: the </a:t>
            </a:r>
            <a:r>
              <a:rPr lang="en-US" dirty="0" smtClean="0"/>
              <a:t>Storrie Fire outlined in black occurred</a:t>
            </a:r>
            <a:r>
              <a:rPr lang="en-US" baseline="0" dirty="0" smtClean="0"/>
              <a:t> in </a:t>
            </a:r>
            <a:r>
              <a:rPr lang="en-US" dirty="0" smtClean="0"/>
              <a:t>2000 – 20,000</a:t>
            </a:r>
            <a:r>
              <a:rPr lang="en-US" baseline="0" dirty="0" smtClean="0"/>
              <a:t> hectares.  Chips Fire in blue 2012 – 30,000 hectares. </a:t>
            </a:r>
            <a:r>
              <a:rPr lang="en-US" baseline="0" dirty="0" err="1" smtClean="0"/>
              <a:t>Reburn</a:t>
            </a:r>
            <a:r>
              <a:rPr lang="en-US" baseline="0" dirty="0" smtClean="0"/>
              <a:t> area was 9,000-hectares in size</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6</a:t>
            </a:fld>
            <a:endParaRPr lang="en-US"/>
          </a:p>
        </p:txBody>
      </p:sp>
    </p:spTree>
    <p:extLst>
      <p:ext uri="{BB962C8B-B14F-4D97-AF65-F5344CB8AC3E}">
        <p14:creationId xmlns:p14="http://schemas.microsoft.com/office/powerpoint/2010/main" val="233671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Conifers,</a:t>
            </a:r>
            <a:r>
              <a:rPr lang="en-US" baseline="0" dirty="0" smtClean="0"/>
              <a:t> which depend on seed germination</a:t>
            </a:r>
          </a:p>
          <a:p>
            <a:r>
              <a:rPr lang="en-US" baseline="0" dirty="0" smtClean="0"/>
              <a:t>Some shrubs and hardwoods, most often rely on sprouting from basal bud banks or lignotubers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 some species </a:t>
            </a:r>
            <a:r>
              <a:rPr lang="en-US" baseline="0" dirty="0" smtClean="0"/>
              <a:t>are able to employ multiple regeneration mechanisms, often dependent on the intensity of the fire.  </a:t>
            </a:r>
            <a:endParaRPr lang="en-US" dirty="0" smtClean="0"/>
          </a:p>
        </p:txBody>
      </p:sp>
      <p:sp>
        <p:nvSpPr>
          <p:cNvPr id="4" name="Slide Number Placeholder 3"/>
          <p:cNvSpPr>
            <a:spLocks noGrp="1"/>
          </p:cNvSpPr>
          <p:nvPr>
            <p:ph type="sldNum" sz="quarter" idx="10"/>
          </p:nvPr>
        </p:nvSpPr>
        <p:spPr/>
        <p:txBody>
          <a:bodyPr/>
          <a:lstStyle/>
          <a:p>
            <a:fld id="{6F82D30B-82EC-490F-BD02-A2FB4842F52B}" type="slidenum">
              <a:rPr lang="en-US" smtClean="0"/>
              <a:t>11</a:t>
            </a:fld>
            <a:endParaRPr lang="en-US"/>
          </a:p>
        </p:txBody>
      </p:sp>
    </p:spTree>
    <p:extLst>
      <p:ext uri="{BB962C8B-B14F-4D97-AF65-F5344CB8AC3E}">
        <p14:creationId xmlns:p14="http://schemas.microsoft.com/office/powerpoint/2010/main" val="472871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authors arbitrarily chose a threshold level of 25% for the index, which supposes that a characteristic species is present in at least 50% of one site group and that its relative abundance in that group reaches at least 50%. </a:t>
            </a:r>
          </a:p>
          <a:p>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12</a:t>
            </a:fld>
            <a:endParaRPr lang="en-US"/>
          </a:p>
        </p:txBody>
      </p:sp>
    </p:spTree>
    <p:extLst>
      <p:ext uri="{BB962C8B-B14F-4D97-AF65-F5344CB8AC3E}">
        <p14:creationId xmlns:p14="http://schemas.microsoft.com/office/powerpoint/2010/main" val="222922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Mountain</a:t>
            </a:r>
            <a:r>
              <a:rPr lang="en-US" baseline="0" dirty="0" smtClean="0"/>
              <a:t> whitethorn, which, according to a young botanist friend of mine, has a high “poky factor”</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13</a:t>
            </a:fld>
            <a:endParaRPr lang="en-US"/>
          </a:p>
        </p:txBody>
      </p:sp>
    </p:spTree>
    <p:extLst>
      <p:ext uri="{BB962C8B-B14F-4D97-AF65-F5344CB8AC3E}">
        <p14:creationId xmlns:p14="http://schemas.microsoft.com/office/powerpoint/2010/main" val="197815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n>
                  <a:solidFill>
                    <a:srgbClr val="4AD3E6"/>
                  </a:solidFill>
                </a:ln>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22AEAB9-4D85-4D3F-8BAE-7207B2F38E92}" type="datetimeFigureOut">
              <a:rPr lang="en-US" smtClean="0"/>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845614995"/>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15704437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668281100"/>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10257099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2AEAB9-4D85-4D3F-8BAE-7207B2F38E92}" type="datetimeFigureOut">
              <a:rPr lang="en-US" smtClean="0"/>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62075296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2AEAB9-4D85-4D3F-8BAE-7207B2F38E92}" type="datetimeFigureOut">
              <a:rPr lang="en-US" smtClean="0"/>
              <a:t>5/16/2018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07761937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2AEAB9-4D85-4D3F-8BAE-7207B2F38E92}" type="datetimeFigureOut">
              <a:rPr lang="en-US" smtClean="0"/>
              <a:t>5/16/2018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95479949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2AEAB9-4D85-4D3F-8BAE-7207B2F38E92}" type="datetimeFigureOut">
              <a:rPr lang="en-US" smtClean="0"/>
              <a:t>5/16/2018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19429787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AEAB9-4D85-4D3F-8BAE-7207B2F38E92}" type="datetimeFigureOut">
              <a:rPr lang="en-US" smtClean="0"/>
              <a:t>5/16/2018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32777777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2AEAB9-4D85-4D3F-8BAE-7207B2F38E92}" type="datetimeFigureOut">
              <a:rPr lang="en-US" smtClean="0"/>
              <a:t>5/16/2018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89529877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2AEAB9-4D85-4D3F-8BAE-7207B2F38E92}" type="datetimeFigureOut">
              <a:rPr lang="en-US" smtClean="0"/>
              <a:t>5/16/2018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91062446"/>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AEAB9-4D85-4D3F-8BAE-7207B2F38E92}" type="datetimeFigureOut">
              <a:rPr lang="en-US" smtClean="0"/>
              <a:t>5/16/2018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93A0E1-0341-4F9E-9D40-E87E56561ED1}" type="slidenum">
              <a:rPr lang="en-US" smtClean="0"/>
              <a:t>‹#›</a:t>
            </a:fld>
            <a:endParaRPr lang="en-US"/>
          </a:p>
        </p:txBody>
      </p:sp>
    </p:spTree>
    <p:extLst>
      <p:ext uri="{BB962C8B-B14F-4D97-AF65-F5344CB8AC3E}">
        <p14:creationId xmlns:p14="http://schemas.microsoft.com/office/powerpoint/2010/main" val="2885046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lang="en-US" sz="6000" kern="1200" dirty="0">
          <a:ln>
            <a:solidFill>
              <a:srgbClr val="4AD3E6"/>
            </a:solidFill>
          </a:ln>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eg"/><Relationship Id="rId7"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g"/><Relationship Id="rId4" Type="http://schemas.openxmlformats.org/officeDocument/2006/relationships/image" Target="../media/image27.jpeg"/><Relationship Id="rId9"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jpeg"/><Relationship Id="rId7"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22.jpeg"/><Relationship Id="rId5" Type="http://schemas.openxmlformats.org/officeDocument/2006/relationships/image" Target="../media/image26.jpeg"/><Relationship Id="rId10" Type="http://schemas.openxmlformats.org/officeDocument/2006/relationships/image" Target="../media/image30.jpg"/><Relationship Id="rId4" Type="http://schemas.openxmlformats.org/officeDocument/2006/relationships/image" Target="../media/image34.jpeg"/><Relationship Id="rId9" Type="http://schemas.openxmlformats.org/officeDocument/2006/relationships/image" Target="../media/image39.jpeg"/></Relationships>
</file>

<file path=ppt/slides/_rels/slide1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42.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microsoft.com/office/2007/relationships/hdphoto" Target="../media/hdphoto6.wdp"/><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5.png"/><Relationship Id="rId5" Type="http://schemas.microsoft.com/office/2007/relationships/hdphoto" Target="../media/hdphoto5.wdp"/><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g"/><Relationship Id="rId7"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6.t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4" Type="http://schemas.microsoft.com/office/2007/relationships/hdphoto" Target="../media/hdphoto7.wdp"/></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72.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27.jpe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emf"/><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9.jpeg"/><Relationship Id="rId4" Type="http://schemas.openxmlformats.org/officeDocument/2006/relationships/image" Target="../media/image6.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665" y="72891"/>
            <a:ext cx="10552670" cy="670212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p:cNvSpPr txBox="1"/>
          <p:nvPr/>
        </p:nvSpPr>
        <p:spPr>
          <a:xfrm>
            <a:off x="0" y="238591"/>
            <a:ext cx="12192000" cy="1938992"/>
          </a:xfrm>
          <a:prstGeom prst="rect">
            <a:avLst/>
          </a:prstGeom>
          <a:solidFill>
            <a:srgbClr val="767171">
              <a:alpha val="62000"/>
            </a:srgbClr>
          </a:solidFill>
        </p:spPr>
        <p:txBody>
          <a:bodyPr wrap="square" rtlCol="0" anchor="t">
            <a:spAutoFit/>
          </a:bodyPr>
          <a:lstStyle/>
          <a:p>
            <a:pPr algn="ctr">
              <a:spcAft>
                <a:spcPts val="600"/>
              </a:spcAft>
            </a:pPr>
            <a:r>
              <a:rPr lang="en-US" sz="40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SEVERITY OF SHORT-INTERVAL REBURN MEDIATES COMPOSITIONAL SHIFTS IN FIRE-ADAPTED MONTANE SHRUBLANDS </a:t>
            </a:r>
            <a:endParaRPr lang="en-US" sz="32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1837944" y="6313346"/>
            <a:ext cx="9534391" cy="461665"/>
          </a:xfrm>
          <a:prstGeom prst="rect">
            <a:avLst/>
          </a:prstGeom>
          <a:noFill/>
        </p:spPr>
        <p:txBody>
          <a:bodyPr wrap="square" rtlCol="0">
            <a:spAutoFit/>
          </a:bodyPr>
          <a:lstStyle/>
          <a:p>
            <a:pPr algn="r">
              <a:spcAft>
                <a:spcPts val="600"/>
              </a:spcAft>
            </a:pP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Nemens, D.G., Varner, J. M. and Kathryn R. Kidd</a:t>
            </a:r>
          </a:p>
        </p:txBody>
      </p:sp>
    </p:spTree>
    <p:extLst>
      <p:ext uri="{BB962C8B-B14F-4D97-AF65-F5344CB8AC3E}">
        <p14:creationId xmlns:p14="http://schemas.microsoft.com/office/powerpoint/2010/main" val="89521540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9126" y="2142264"/>
            <a:ext cx="8553748" cy="3303468"/>
          </a:xfrm>
          <a:prstGeom prst="rect">
            <a:avLst/>
          </a:prstGeom>
          <a:noFill/>
        </p:spPr>
        <p:txBody>
          <a:bodyPr wrap="square" rtlCol="0" anchor="ctr">
            <a:spAutoFit/>
          </a:bodyPr>
          <a:lstStyle/>
          <a:p>
            <a:pPr>
              <a:lnSpc>
                <a:spcPct val="150000"/>
              </a:lnSpc>
            </a:pP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a:t>
            </a:r>
            <a:r>
              <a:rPr 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ere </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there compositional shifts in the mid-story across severity combinations? </a:t>
            </a:r>
            <a:endParaRPr 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nSpc>
                <a:spcPts val="2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p>
          <a:p>
            <a:pPr>
              <a:lnSpc>
                <a:spcPct val="150000"/>
              </a:lnSpc>
            </a:pP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Are some severity </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combinations </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favoring </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certain fire-adaptive traits</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endPar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4" name="TextBox 3"/>
          <p:cNvSpPr txBox="1"/>
          <p:nvPr/>
        </p:nvSpPr>
        <p:spPr>
          <a:xfrm>
            <a:off x="0" y="0"/>
            <a:ext cx="12192000" cy="1538883"/>
          </a:xfrm>
          <a:prstGeom prst="rect">
            <a:avLst/>
          </a:prstGeom>
          <a:noFill/>
        </p:spPr>
        <p:txBody>
          <a:bodyPr wrap="square" rtlCol="0">
            <a:spAutoFit/>
          </a:bodyPr>
          <a:lstStyle/>
          <a:p>
            <a:pPr lvl="0" algn="ctr">
              <a:lnSpc>
                <a:spcPct val="150000"/>
              </a:lnSpc>
              <a:spcAft>
                <a:spcPts val="12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Research Questions:</a:t>
            </a:r>
          </a:p>
          <a:p>
            <a:endParaRPr lang="en-US" dirty="0"/>
          </a:p>
        </p:txBody>
      </p:sp>
    </p:spTree>
    <p:extLst>
      <p:ext uri="{BB962C8B-B14F-4D97-AF65-F5344CB8AC3E}">
        <p14:creationId xmlns:p14="http://schemas.microsoft.com/office/powerpoint/2010/main" val="368467194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45907" y="2271272"/>
            <a:ext cx="3108960" cy="2194560"/>
            <a:chOff x="155575" y="1279341"/>
            <a:chExt cx="3473890" cy="2302693"/>
          </a:xfrm>
        </p:grpSpPr>
        <p:pic>
          <p:nvPicPr>
            <p:cNvPr id="2050" name="Picture 2" descr="Image result for ceanothus integerrim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21" name="Group 20"/>
          <p:cNvGrpSpPr/>
          <p:nvPr/>
        </p:nvGrpSpPr>
        <p:grpSpPr>
          <a:xfrm>
            <a:off x="445907" y="4465832"/>
            <a:ext cx="3108960" cy="2194560"/>
            <a:chOff x="4319234" y="4206240"/>
            <a:chExt cx="3460200" cy="2396932"/>
          </a:xfrm>
        </p:grpSpPr>
        <p:pic>
          <p:nvPicPr>
            <p:cNvPr id="2054" name="Picture 6" descr="Ribes roezlii Sierra Gooseberry"/>
            <p:cNvPicPr>
              <a:picLocks noChangeAspect="1" noChangeArrowheads="1"/>
            </p:cNvPicPr>
            <p:nvPr/>
          </p:nvPicPr>
          <p:blipFill rotWithShape="1">
            <a:blip r:embed="rId4">
              <a:extLst>
                <a:ext uri="{28A0092B-C50C-407E-A947-70E740481C1C}">
                  <a14:useLocalDpi xmlns:a14="http://schemas.microsoft.com/office/drawing/2010/main" val="0"/>
                </a:ext>
              </a:extLst>
            </a:blip>
            <a:srcRect t="24274" b="17455"/>
            <a:stretch/>
          </p:blipFill>
          <p:spPr bwMode="auto">
            <a:xfrm>
              <a:off x="4324987" y="4206240"/>
              <a:ext cx="3454447" cy="23969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319234" y="4206240"/>
              <a:ext cx="3460200" cy="800219"/>
            </a:xfrm>
            <a:prstGeom prst="rect">
              <a:avLst/>
            </a:prstGeom>
            <a:solidFill>
              <a:srgbClr val="D9D9D9">
                <a:alpha val="51000"/>
              </a:srgbClr>
            </a:solidFill>
          </p:spPr>
          <p:txBody>
            <a:bodyPr wrap="square" rtlCol="0" anchor="ctr">
              <a:spAutoFit/>
            </a:bodyPr>
            <a:lstStyle/>
            <a:p>
              <a:pPr algn="ctr"/>
              <a:r>
                <a:rPr lang="en-US" sz="2800" dirty="0" smtClean="0"/>
                <a:t>Sierra gooseberry</a:t>
              </a:r>
            </a:p>
            <a:p>
              <a:pPr algn="ctr"/>
              <a:r>
                <a:rPr lang="en-US" i="1" dirty="0" smtClean="0"/>
                <a:t>(</a:t>
              </a:r>
              <a:r>
                <a:rPr lang="en-US" i="1" dirty="0" err="1" smtClean="0"/>
                <a:t>Ribes</a:t>
              </a:r>
              <a:r>
                <a:rPr lang="en-US" i="1" dirty="0" smtClean="0"/>
                <a:t> </a:t>
              </a:r>
              <a:r>
                <a:rPr lang="en-US" i="1" dirty="0" err="1" smtClean="0"/>
                <a:t>roezlii</a:t>
              </a:r>
              <a:r>
                <a:rPr lang="en-US" i="1" dirty="0" smtClean="0"/>
                <a:t>)</a:t>
              </a:r>
              <a:endParaRPr lang="en-US" i="1" dirty="0"/>
            </a:p>
          </p:txBody>
        </p:sp>
      </p:grpSp>
      <p:grpSp>
        <p:nvGrpSpPr>
          <p:cNvPr id="14" name="Group 13"/>
          <p:cNvGrpSpPr/>
          <p:nvPr/>
        </p:nvGrpSpPr>
        <p:grpSpPr>
          <a:xfrm>
            <a:off x="4420728" y="4427364"/>
            <a:ext cx="3102836" cy="2194560"/>
            <a:chOff x="9973605" y="1299575"/>
            <a:chExt cx="2077718" cy="1307412"/>
          </a:xfrm>
        </p:grpSpPr>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8218" t="3566" r="18840" b="36925"/>
            <a:stretch/>
          </p:blipFill>
          <p:spPr>
            <a:xfrm>
              <a:off x="9977062" y="1299575"/>
              <a:ext cx="2074261" cy="1307412"/>
            </a:xfrm>
            <a:prstGeom prst="rect">
              <a:avLst/>
            </a:prstGeom>
            <a:ln>
              <a:noFill/>
            </a:ln>
          </p:spPr>
        </p:pic>
        <p:sp>
          <p:nvSpPr>
            <p:cNvPr id="17" name="TextBox 16"/>
            <p:cNvSpPr txBox="1"/>
            <p:nvPr/>
          </p:nvSpPr>
          <p:spPr>
            <a:xfrm>
              <a:off x="9973605" y="1299575"/>
              <a:ext cx="2073614" cy="469525"/>
            </a:xfrm>
            <a:prstGeom prst="rect">
              <a:avLst/>
            </a:prstGeom>
            <a:solidFill>
              <a:srgbClr val="D9D9D9">
                <a:alpha val="51000"/>
              </a:srgbClr>
            </a:solidFill>
            <a:ln>
              <a:noFill/>
            </a:ln>
          </p:spPr>
          <p:txBody>
            <a:bodyPr wrap="square" rtlCol="0" anchor="ctr">
              <a:spAutoFit/>
            </a:bodyPr>
            <a:lstStyle/>
            <a:p>
              <a:pPr algn="ctr"/>
              <a:r>
                <a:rPr lang="en-US" sz="2800" dirty="0" smtClean="0"/>
                <a:t>Snowbrush</a:t>
              </a:r>
            </a:p>
            <a:p>
              <a:pPr algn="ctr"/>
              <a:r>
                <a:rPr lang="en-US" i="1" dirty="0" smtClean="0"/>
                <a:t>(</a:t>
              </a:r>
              <a:r>
                <a:rPr lang="en-US" i="1" dirty="0" err="1" smtClean="0"/>
                <a:t>Ceanothus</a:t>
              </a:r>
              <a:r>
                <a:rPr lang="en-US" i="1" dirty="0" smtClean="0"/>
                <a:t> </a:t>
              </a:r>
              <a:r>
                <a:rPr lang="en-US" i="1" dirty="0" err="1" smtClean="0"/>
                <a:t>velutinus</a:t>
              </a:r>
              <a:r>
                <a:rPr lang="en-US" i="1" dirty="0" smtClean="0"/>
                <a:t>)</a:t>
              </a:r>
              <a:endParaRPr lang="en-US" i="1" dirty="0"/>
            </a:p>
          </p:txBody>
        </p:sp>
      </p:grpSp>
      <p:grpSp>
        <p:nvGrpSpPr>
          <p:cNvPr id="38" name="Group 37"/>
          <p:cNvGrpSpPr/>
          <p:nvPr/>
        </p:nvGrpSpPr>
        <p:grpSpPr>
          <a:xfrm>
            <a:off x="8383297" y="4427364"/>
            <a:ext cx="3108960" cy="2194560"/>
            <a:chOff x="213498" y="1271748"/>
            <a:chExt cx="3358045" cy="2304746"/>
          </a:xfrm>
        </p:grpSpPr>
        <p:pic>
          <p:nvPicPr>
            <p:cNvPr id="3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b="35791"/>
            <a:stretch/>
          </p:blipFill>
          <p:spPr bwMode="auto">
            <a:xfrm>
              <a:off x="213498" y="1271748"/>
              <a:ext cx="3358045" cy="230474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213498" y="1271749"/>
              <a:ext cx="3358045" cy="711105"/>
            </a:xfrm>
            <a:prstGeom prst="rect">
              <a:avLst/>
            </a:prstGeom>
            <a:solidFill>
              <a:srgbClr val="D9D9D9">
                <a:alpha val="51000"/>
              </a:srgbClr>
            </a:solidFill>
            <a:ln>
              <a:noFill/>
            </a:ln>
          </p:spPr>
          <p:txBody>
            <a:bodyPr wrap="square" rtlCol="0" anchor="ctr">
              <a:spAutoFit/>
            </a:bodyPr>
            <a:lstStyle/>
            <a:p>
              <a:pPr algn="ctr"/>
              <a:r>
                <a:rPr lang="en-US" sz="2400" dirty="0" smtClean="0"/>
                <a:t>California black oak</a:t>
              </a:r>
            </a:p>
            <a:p>
              <a:pPr algn="ctr"/>
              <a:r>
                <a:rPr lang="en-US" sz="1400" i="1" dirty="0" smtClean="0"/>
                <a:t>(</a:t>
              </a:r>
              <a:r>
                <a:rPr lang="en-US" sz="1400" i="1" dirty="0" err="1" smtClean="0"/>
                <a:t>Quercus</a:t>
              </a:r>
              <a:r>
                <a:rPr lang="en-US" sz="1400" i="1" dirty="0" smtClean="0"/>
                <a:t> </a:t>
              </a:r>
              <a:r>
                <a:rPr lang="en-US" sz="1400" i="1" dirty="0" err="1" smtClean="0"/>
                <a:t>kelloggii</a:t>
              </a:r>
              <a:r>
                <a:rPr lang="en-US" sz="1400" i="1" dirty="0" smtClean="0"/>
                <a:t>)</a:t>
              </a:r>
              <a:endParaRPr lang="en-US" sz="1400" i="1" dirty="0"/>
            </a:p>
          </p:txBody>
        </p:sp>
      </p:grpSp>
      <p:grpSp>
        <p:nvGrpSpPr>
          <p:cNvPr id="41" name="Group 40"/>
          <p:cNvGrpSpPr/>
          <p:nvPr/>
        </p:nvGrpSpPr>
        <p:grpSpPr>
          <a:xfrm>
            <a:off x="445907" y="128590"/>
            <a:ext cx="3108960" cy="2194560"/>
            <a:chOff x="6132941" y="2813878"/>
            <a:chExt cx="3455733" cy="2365634"/>
          </a:xfrm>
        </p:grpSpPr>
        <p:pic>
          <p:nvPicPr>
            <p:cNvPr id="42"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6240" b="19677"/>
            <a:stretch/>
          </p:blipFill>
          <p:spPr bwMode="auto">
            <a:xfrm>
              <a:off x="6132941" y="2827528"/>
              <a:ext cx="3455733" cy="235198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6132941" y="2813878"/>
              <a:ext cx="3454040" cy="769441"/>
            </a:xfrm>
            <a:prstGeom prst="rect">
              <a:avLst/>
            </a:prstGeom>
            <a:solidFill>
              <a:srgbClr val="D9D9D9">
                <a:alpha val="51000"/>
              </a:srgbClr>
            </a:solidFill>
          </p:spPr>
          <p:txBody>
            <a:bodyPr wrap="square" rtlCol="0" anchor="ctr">
              <a:spAutoFit/>
            </a:bodyPr>
            <a:lstStyle/>
            <a:p>
              <a:pPr algn="ctr"/>
              <a:r>
                <a:rPr lang="en-US" sz="2800" dirty="0" smtClean="0"/>
                <a:t>Douglas-fir</a:t>
              </a:r>
            </a:p>
            <a:p>
              <a:pPr algn="ctr"/>
              <a:r>
                <a:rPr lang="en-US" sz="1600" i="1" dirty="0" smtClean="0"/>
                <a:t>(</a:t>
              </a:r>
              <a:r>
                <a:rPr lang="en-US" sz="1600" i="1" dirty="0" err="1" smtClean="0"/>
                <a:t>Pseudotsuga</a:t>
              </a:r>
              <a:r>
                <a:rPr lang="en-US" sz="1600" i="1" dirty="0" smtClean="0"/>
                <a:t> </a:t>
              </a:r>
              <a:r>
                <a:rPr lang="en-US" sz="1600" i="1" dirty="0" err="1"/>
                <a:t>menziesii</a:t>
              </a:r>
              <a:r>
                <a:rPr lang="en-US" sz="1600" i="1" dirty="0"/>
                <a:t>)</a:t>
              </a:r>
            </a:p>
          </p:txBody>
        </p:sp>
      </p:grpSp>
      <p:grpSp>
        <p:nvGrpSpPr>
          <p:cNvPr id="32" name="Group 31"/>
          <p:cNvGrpSpPr/>
          <p:nvPr/>
        </p:nvGrpSpPr>
        <p:grpSpPr>
          <a:xfrm>
            <a:off x="445907" y="2232804"/>
            <a:ext cx="3108960" cy="2194560"/>
            <a:chOff x="155575" y="1279341"/>
            <a:chExt cx="3473890" cy="2302693"/>
          </a:xfrm>
        </p:grpSpPr>
        <p:pic>
          <p:nvPicPr>
            <p:cNvPr id="33" name="Picture 2" descr="Image result for ceanothus integerrim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46" name="Group 45"/>
          <p:cNvGrpSpPr/>
          <p:nvPr/>
        </p:nvGrpSpPr>
        <p:grpSpPr>
          <a:xfrm>
            <a:off x="4414601" y="2236312"/>
            <a:ext cx="3108960" cy="2191052"/>
            <a:chOff x="4290646" y="1294228"/>
            <a:chExt cx="3553753" cy="2287806"/>
          </a:xfrm>
        </p:grpSpPr>
        <p:pic>
          <p:nvPicPr>
            <p:cNvPr id="47" name="Picture 46"/>
            <p:cNvPicPr>
              <a:picLocks noChangeAspect="1"/>
            </p:cNvPicPr>
            <p:nvPr/>
          </p:nvPicPr>
          <p:blipFill rotWithShape="1">
            <a:blip r:embed="rId8">
              <a:extLst>
                <a:ext uri="{28A0092B-C50C-407E-A947-70E740481C1C}">
                  <a14:useLocalDpi xmlns:a14="http://schemas.microsoft.com/office/drawing/2010/main" val="0"/>
                </a:ext>
              </a:extLst>
            </a:blip>
            <a:srcRect l="21525" t="15414" r="25079" b="35506"/>
            <a:stretch/>
          </p:blipFill>
          <p:spPr>
            <a:xfrm>
              <a:off x="4290646" y="1294228"/>
              <a:ext cx="3553753" cy="2287806"/>
            </a:xfrm>
            <a:prstGeom prst="rect">
              <a:avLst/>
            </a:prstGeom>
            <a:ln w="9525">
              <a:noFill/>
            </a:ln>
          </p:spPr>
        </p:pic>
        <p:sp>
          <p:nvSpPr>
            <p:cNvPr id="48" name="TextBox 47"/>
            <p:cNvSpPr txBox="1"/>
            <p:nvPr/>
          </p:nvSpPr>
          <p:spPr>
            <a:xfrm>
              <a:off x="4290646" y="1336490"/>
              <a:ext cx="3553753" cy="739145"/>
            </a:xfrm>
            <a:prstGeom prst="rect">
              <a:avLst/>
            </a:prstGeom>
            <a:solidFill>
              <a:srgbClr val="D9D9D9">
                <a:alpha val="51000"/>
              </a:srgbClr>
            </a:solidFill>
            <a:ln>
              <a:noFill/>
            </a:ln>
          </p:spPr>
          <p:txBody>
            <a:bodyPr wrap="square" rtlCol="0" anchor="ctr">
              <a:spAutoFit/>
            </a:bodyPr>
            <a:lstStyle/>
            <a:p>
              <a:pPr algn="ctr"/>
              <a:r>
                <a:rPr lang="en-US" sz="2400" dirty="0" smtClean="0"/>
                <a:t>Greenleaf manzanita</a:t>
              </a:r>
            </a:p>
            <a:p>
              <a:pPr algn="ctr"/>
              <a:r>
                <a:rPr lang="en-US" sz="1600" i="1" dirty="0" smtClean="0"/>
                <a:t>(</a:t>
              </a:r>
              <a:r>
                <a:rPr lang="en-US" sz="1600" i="1" dirty="0" err="1" smtClean="0"/>
                <a:t>Arctostaphylos</a:t>
              </a:r>
              <a:r>
                <a:rPr lang="en-US" sz="1600" i="1" dirty="0" smtClean="0"/>
                <a:t> </a:t>
              </a:r>
              <a:r>
                <a:rPr lang="en-US" sz="1600" i="1" dirty="0" err="1" smtClean="0"/>
                <a:t>patula</a:t>
              </a:r>
              <a:r>
                <a:rPr lang="en-US" sz="1600" dirty="0" smtClean="0"/>
                <a:t>)</a:t>
              </a:r>
              <a:endParaRPr lang="en-US" sz="1600" i="1" dirty="0" smtClean="0"/>
            </a:p>
          </p:txBody>
        </p:sp>
      </p:grpSp>
      <p:grpSp>
        <p:nvGrpSpPr>
          <p:cNvPr id="49" name="Group 48"/>
          <p:cNvGrpSpPr/>
          <p:nvPr/>
        </p:nvGrpSpPr>
        <p:grpSpPr>
          <a:xfrm>
            <a:off x="445907" y="4427364"/>
            <a:ext cx="3108960" cy="2194560"/>
            <a:chOff x="4319234" y="4206240"/>
            <a:chExt cx="3460200" cy="2396932"/>
          </a:xfrm>
        </p:grpSpPr>
        <p:pic>
          <p:nvPicPr>
            <p:cNvPr id="50" name="Picture 6" descr="Ribes roezlii Sierra Gooseberry"/>
            <p:cNvPicPr>
              <a:picLocks noChangeAspect="1" noChangeArrowheads="1"/>
            </p:cNvPicPr>
            <p:nvPr/>
          </p:nvPicPr>
          <p:blipFill rotWithShape="1">
            <a:blip r:embed="rId4">
              <a:extLst>
                <a:ext uri="{28A0092B-C50C-407E-A947-70E740481C1C}">
                  <a14:useLocalDpi xmlns:a14="http://schemas.microsoft.com/office/drawing/2010/main" val="0"/>
                </a:ext>
              </a:extLst>
            </a:blip>
            <a:srcRect t="24274" b="17455"/>
            <a:stretch/>
          </p:blipFill>
          <p:spPr bwMode="auto">
            <a:xfrm>
              <a:off x="4324987" y="4206240"/>
              <a:ext cx="3454447" cy="23969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319234" y="4206240"/>
              <a:ext cx="3460200" cy="800219"/>
            </a:xfrm>
            <a:prstGeom prst="rect">
              <a:avLst/>
            </a:prstGeom>
            <a:solidFill>
              <a:srgbClr val="D9D9D9">
                <a:alpha val="51000"/>
              </a:srgbClr>
            </a:solidFill>
          </p:spPr>
          <p:txBody>
            <a:bodyPr wrap="square" rtlCol="0" anchor="ctr">
              <a:spAutoFit/>
            </a:bodyPr>
            <a:lstStyle/>
            <a:p>
              <a:pPr algn="ctr"/>
              <a:r>
                <a:rPr lang="en-US" sz="2800" dirty="0" smtClean="0"/>
                <a:t>Sierra gooseberry</a:t>
              </a:r>
            </a:p>
            <a:p>
              <a:pPr algn="ctr"/>
              <a:r>
                <a:rPr lang="en-US" i="1" dirty="0" smtClean="0"/>
                <a:t>(</a:t>
              </a:r>
              <a:r>
                <a:rPr lang="en-US" i="1" dirty="0" err="1" smtClean="0"/>
                <a:t>Ribes</a:t>
              </a:r>
              <a:r>
                <a:rPr lang="en-US" i="1" dirty="0" smtClean="0"/>
                <a:t> </a:t>
              </a:r>
              <a:r>
                <a:rPr lang="en-US" i="1" dirty="0" err="1" smtClean="0"/>
                <a:t>roezlii</a:t>
              </a:r>
              <a:r>
                <a:rPr lang="en-US" i="1" dirty="0" smtClean="0"/>
                <a:t>)</a:t>
              </a:r>
              <a:endParaRPr lang="en-US" i="1" dirty="0"/>
            </a:p>
          </p:txBody>
        </p:sp>
      </p:grpSp>
      <p:grpSp>
        <p:nvGrpSpPr>
          <p:cNvPr id="52" name="Group 51"/>
          <p:cNvGrpSpPr/>
          <p:nvPr/>
        </p:nvGrpSpPr>
        <p:grpSpPr>
          <a:xfrm>
            <a:off x="4414602" y="76712"/>
            <a:ext cx="3108960" cy="2194560"/>
            <a:chOff x="213498" y="1279341"/>
            <a:chExt cx="3358045" cy="2302693"/>
          </a:xfrm>
        </p:grpSpPr>
        <p:pic>
          <p:nvPicPr>
            <p:cNvPr id="53"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13498" y="1279341"/>
              <a:ext cx="3358044" cy="230269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400" dirty="0" smtClean="0"/>
                <a:t>White fir</a:t>
              </a:r>
            </a:p>
            <a:p>
              <a:pPr algn="ctr"/>
              <a:r>
                <a:rPr lang="en-US" sz="1600" i="1" dirty="0" smtClean="0"/>
                <a:t>(</a:t>
              </a:r>
              <a:r>
                <a:rPr lang="en-US" sz="1600" i="1" dirty="0" err="1" smtClean="0"/>
                <a:t>Abies</a:t>
              </a:r>
              <a:r>
                <a:rPr lang="en-US" sz="1600" i="1" dirty="0" smtClean="0"/>
                <a:t> </a:t>
              </a:r>
              <a:r>
                <a:rPr lang="en-US" sz="1600" i="1" dirty="0" err="1" smtClean="0"/>
                <a:t>concolor</a:t>
              </a:r>
              <a:r>
                <a:rPr lang="en-US" sz="1600" i="1" dirty="0" smtClean="0"/>
                <a:t>)</a:t>
              </a:r>
              <a:endParaRPr lang="en-US" sz="1600" i="1" dirty="0"/>
            </a:p>
          </p:txBody>
        </p:sp>
      </p:grpSp>
      <p:grpSp>
        <p:nvGrpSpPr>
          <p:cNvPr id="55" name="Group 54"/>
          <p:cNvGrpSpPr/>
          <p:nvPr/>
        </p:nvGrpSpPr>
        <p:grpSpPr>
          <a:xfrm>
            <a:off x="8383297" y="89510"/>
            <a:ext cx="3108960" cy="2158163"/>
            <a:chOff x="6678245" y="1233576"/>
            <a:chExt cx="3454040" cy="2289644"/>
          </a:xfrm>
        </p:grpSpPr>
        <p:pic>
          <p:nvPicPr>
            <p:cNvPr id="56"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t="13921" b="32824"/>
            <a:stretch/>
          </p:blipFill>
          <p:spPr bwMode="auto">
            <a:xfrm>
              <a:off x="6678245" y="1233576"/>
              <a:ext cx="3454040" cy="228964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6678245" y="1238817"/>
              <a:ext cx="3454040" cy="751012"/>
            </a:xfrm>
            <a:prstGeom prst="rect">
              <a:avLst/>
            </a:prstGeom>
            <a:solidFill>
              <a:srgbClr val="D9D9D9">
                <a:alpha val="51000"/>
              </a:srgbClr>
            </a:solidFill>
          </p:spPr>
          <p:txBody>
            <a:bodyPr wrap="square" rtlCol="0" anchor="ctr">
              <a:spAutoFit/>
            </a:bodyPr>
            <a:lstStyle/>
            <a:p>
              <a:pPr algn="ctr"/>
              <a:r>
                <a:rPr lang="en-US" sz="2400" dirty="0" smtClean="0"/>
                <a:t>Ponderosa pine</a:t>
              </a:r>
            </a:p>
            <a:p>
              <a:pPr algn="ctr"/>
              <a:r>
                <a:rPr lang="en-US" sz="1600" i="1" dirty="0" smtClean="0"/>
                <a:t>(</a:t>
              </a:r>
              <a:r>
                <a:rPr lang="en-US" sz="1600" i="1" dirty="0" err="1" smtClean="0"/>
                <a:t>Pinus</a:t>
              </a:r>
              <a:r>
                <a:rPr lang="en-US" sz="1600" i="1" dirty="0" smtClean="0"/>
                <a:t> ponderosa)</a:t>
              </a:r>
              <a:endParaRPr lang="en-US" sz="1600" i="1" dirty="0"/>
            </a:p>
          </p:txBody>
        </p:sp>
      </p:grpSp>
      <p:grpSp>
        <p:nvGrpSpPr>
          <p:cNvPr id="58" name="Group 57"/>
          <p:cNvGrpSpPr/>
          <p:nvPr/>
        </p:nvGrpSpPr>
        <p:grpSpPr>
          <a:xfrm>
            <a:off x="445907" y="90122"/>
            <a:ext cx="3108960" cy="2194560"/>
            <a:chOff x="6132941" y="2813878"/>
            <a:chExt cx="3455733" cy="2365634"/>
          </a:xfrm>
        </p:grpSpPr>
        <p:pic>
          <p:nvPicPr>
            <p:cNvPr id="59"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6240" b="19677"/>
            <a:stretch/>
          </p:blipFill>
          <p:spPr bwMode="auto">
            <a:xfrm>
              <a:off x="6132941" y="2827528"/>
              <a:ext cx="3455733" cy="235198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6132941" y="2813878"/>
              <a:ext cx="3454040" cy="769441"/>
            </a:xfrm>
            <a:prstGeom prst="rect">
              <a:avLst/>
            </a:prstGeom>
            <a:solidFill>
              <a:srgbClr val="D9D9D9">
                <a:alpha val="51000"/>
              </a:srgbClr>
            </a:solidFill>
          </p:spPr>
          <p:txBody>
            <a:bodyPr wrap="square" rtlCol="0" anchor="ctr">
              <a:spAutoFit/>
            </a:bodyPr>
            <a:lstStyle/>
            <a:p>
              <a:pPr algn="ctr"/>
              <a:r>
                <a:rPr lang="en-US" sz="2800" dirty="0" smtClean="0"/>
                <a:t>Douglas-fir</a:t>
              </a:r>
            </a:p>
            <a:p>
              <a:pPr algn="ctr"/>
              <a:r>
                <a:rPr lang="en-US" sz="1600" i="1" dirty="0" smtClean="0"/>
                <a:t>(</a:t>
              </a:r>
              <a:r>
                <a:rPr lang="en-US" sz="1600" i="1" dirty="0" err="1" smtClean="0"/>
                <a:t>Pseudotsuga</a:t>
              </a:r>
              <a:r>
                <a:rPr lang="en-US" sz="1600" i="1" dirty="0" smtClean="0"/>
                <a:t> </a:t>
              </a:r>
              <a:r>
                <a:rPr lang="en-US" sz="1600" i="1" dirty="0" err="1"/>
                <a:t>menziesii</a:t>
              </a:r>
              <a:r>
                <a:rPr lang="en-US" sz="1600" i="1" dirty="0"/>
                <a:t>)</a:t>
              </a:r>
            </a:p>
          </p:txBody>
        </p:sp>
      </p:grpSp>
      <p:sp>
        <p:nvSpPr>
          <p:cNvPr id="61" name="TextBox 60"/>
          <p:cNvSpPr txBox="1"/>
          <p:nvPr/>
        </p:nvSpPr>
        <p:spPr>
          <a:xfrm>
            <a:off x="1883664" y="5418803"/>
            <a:ext cx="8470413" cy="523220"/>
          </a:xfrm>
          <a:prstGeom prst="rect">
            <a:avLst/>
          </a:prstGeom>
          <a:solidFill>
            <a:srgbClr val="009900">
              <a:alpha val="83137"/>
            </a:srgbClr>
          </a:solidFill>
        </p:spPr>
        <p:txBody>
          <a:bodyPr wrap="square" rtlCol="0" anchor="ctr">
            <a:spAutoFit/>
          </a:bodyPr>
          <a:lstStyle/>
          <a:p>
            <a:pPr algn="ctr"/>
            <a:r>
              <a:rPr lang="en-US" sz="2800" b="1" dirty="0" err="1" smtClean="0"/>
              <a:t>Sprouters</a:t>
            </a:r>
            <a:endParaRPr lang="en-US" sz="2800" b="1" dirty="0"/>
          </a:p>
        </p:txBody>
      </p:sp>
      <p:sp>
        <p:nvSpPr>
          <p:cNvPr id="62" name="TextBox 61"/>
          <p:cNvSpPr txBox="1"/>
          <p:nvPr/>
        </p:nvSpPr>
        <p:spPr>
          <a:xfrm>
            <a:off x="1883664" y="1305852"/>
            <a:ext cx="8470413" cy="523220"/>
          </a:xfrm>
          <a:prstGeom prst="rect">
            <a:avLst/>
          </a:prstGeom>
          <a:solidFill>
            <a:srgbClr val="FFFF00">
              <a:alpha val="89000"/>
            </a:srgbClr>
          </a:solidFill>
        </p:spPr>
        <p:txBody>
          <a:bodyPr wrap="square" rtlCol="0">
            <a:spAutoFit/>
          </a:bodyPr>
          <a:lstStyle/>
          <a:p>
            <a:pPr algn="ctr"/>
            <a:r>
              <a:rPr lang="en-US" sz="2800" b="1" dirty="0"/>
              <a:t>S</a:t>
            </a:r>
            <a:r>
              <a:rPr lang="en-US" sz="2800" b="1" dirty="0" smtClean="0"/>
              <a:t>eeders</a:t>
            </a:r>
            <a:endParaRPr lang="en-US" sz="2800" b="1" dirty="0"/>
          </a:p>
        </p:txBody>
      </p:sp>
      <p:grpSp>
        <p:nvGrpSpPr>
          <p:cNvPr id="22" name="Group 21"/>
          <p:cNvGrpSpPr/>
          <p:nvPr/>
        </p:nvGrpSpPr>
        <p:grpSpPr>
          <a:xfrm>
            <a:off x="8373127" y="2247673"/>
            <a:ext cx="3129299" cy="2194560"/>
            <a:chOff x="4322634" y="1267180"/>
            <a:chExt cx="3454447" cy="2310626"/>
          </a:xfrm>
        </p:grpSpPr>
        <p:pic>
          <p:nvPicPr>
            <p:cNvPr id="2052" name="Picture 4" descr="http://calscape.com/Photos/Ceanothus_cordulatus_image55.jpg"/>
            <p:cNvPicPr>
              <a:picLocks noChangeAspect="1" noChangeArrowheads="1"/>
            </p:cNvPicPr>
            <p:nvPr/>
          </p:nvPicPr>
          <p:blipFill rotWithShape="1">
            <a:blip r:embed="rId11">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333858" y="1270685"/>
              <a:ext cx="3443222" cy="810135"/>
            </a:xfrm>
            <a:prstGeom prst="rect">
              <a:avLst/>
            </a:prstGeom>
            <a:solidFill>
              <a:srgbClr val="F0F0F0">
                <a:alpha val="56863"/>
              </a:srgbClr>
            </a:solidFill>
          </p:spPr>
          <p:txBody>
            <a:bodyPr wrap="square" rtlCol="0" anchor="ctr">
              <a:spAutoFit/>
            </a:bodyPr>
            <a:lstStyle/>
            <a:p>
              <a:pPr algn="ctr"/>
              <a:r>
                <a:rPr lang="en-US" sz="2400" dirty="0"/>
                <a:t>Mountain whitethorn</a:t>
              </a:r>
            </a:p>
            <a:p>
              <a:pPr algn="ctr"/>
              <a:r>
                <a:rPr lang="en-US" sz="2000" dirty="0"/>
                <a:t>(</a:t>
              </a:r>
              <a:r>
                <a:rPr lang="en-US" sz="1600" i="1" dirty="0" err="1"/>
                <a:t>Ceanothus</a:t>
              </a:r>
              <a:r>
                <a:rPr lang="en-US" sz="1600" i="1" dirty="0"/>
                <a:t> </a:t>
              </a:r>
              <a:r>
                <a:rPr lang="en-US" sz="1600" i="1" dirty="0" err="1"/>
                <a:t>cordulatus</a:t>
              </a:r>
              <a:r>
                <a:rPr lang="en-US" sz="1600" i="1" dirty="0" smtClean="0"/>
                <a:t>)</a:t>
              </a:r>
              <a:endParaRPr lang="en-US" sz="1600" i="1" dirty="0"/>
            </a:p>
          </p:txBody>
        </p:sp>
      </p:grpSp>
      <p:sp>
        <p:nvSpPr>
          <p:cNvPr id="63" name="TextBox 62"/>
          <p:cNvSpPr txBox="1"/>
          <p:nvPr/>
        </p:nvSpPr>
        <p:spPr>
          <a:xfrm>
            <a:off x="4414601" y="3289977"/>
            <a:ext cx="5939477" cy="548237"/>
          </a:xfrm>
          <a:prstGeom prst="rect">
            <a:avLst/>
          </a:prstGeom>
          <a:gradFill flip="none" rotWithShape="1">
            <a:gsLst>
              <a:gs pos="31000">
                <a:srgbClr val="FFFF00">
                  <a:alpha val="84000"/>
                </a:srgbClr>
              </a:gs>
              <a:gs pos="76000">
                <a:srgbClr val="009900">
                  <a:alpha val="85000"/>
                </a:srgbClr>
              </a:gs>
              <a:gs pos="100000">
                <a:srgbClr val="009900">
                  <a:alpha val="84000"/>
                </a:srgbClr>
              </a:gs>
            </a:gsLst>
            <a:lin ang="0" scaled="1"/>
            <a:tileRect/>
          </a:gradFill>
        </p:spPr>
        <p:txBody>
          <a:bodyPr wrap="square" rtlCol="0" anchor="ctr">
            <a:noAutofit/>
          </a:bodyPr>
          <a:lstStyle/>
          <a:p>
            <a:pPr algn="ctr"/>
            <a:r>
              <a:rPr lang="en-US" sz="2800" b="1" dirty="0" smtClean="0"/>
              <a:t>Facultative seeder/</a:t>
            </a:r>
            <a:r>
              <a:rPr lang="en-US" sz="2800" b="1" dirty="0" err="1" smtClean="0"/>
              <a:t>sprouters</a:t>
            </a:r>
            <a:endParaRPr lang="en-US" sz="2800" b="1" dirty="0"/>
          </a:p>
        </p:txBody>
      </p:sp>
      <p:sp>
        <p:nvSpPr>
          <p:cNvPr id="44" name="TextBox 43"/>
          <p:cNvSpPr txBox="1"/>
          <p:nvPr/>
        </p:nvSpPr>
        <p:spPr>
          <a:xfrm>
            <a:off x="1883663" y="3289977"/>
            <a:ext cx="1669681" cy="548237"/>
          </a:xfrm>
          <a:prstGeom prst="rect">
            <a:avLst/>
          </a:prstGeom>
          <a:solidFill>
            <a:srgbClr val="FFFF00">
              <a:alpha val="89000"/>
            </a:srgbClr>
          </a:solidFill>
        </p:spPr>
        <p:txBody>
          <a:bodyPr wrap="square" rtlCol="0">
            <a:noAutofit/>
          </a:bodyPr>
          <a:lstStyle/>
          <a:p>
            <a:pPr algn="ctr"/>
            <a:r>
              <a:rPr lang="en-US" sz="2800" b="1" dirty="0"/>
              <a:t>S</a:t>
            </a:r>
            <a:r>
              <a:rPr lang="en-US" sz="2800" b="1" dirty="0" smtClean="0"/>
              <a:t>eeders</a:t>
            </a:r>
            <a:endParaRPr lang="en-US" sz="2800" b="1" dirty="0"/>
          </a:p>
        </p:txBody>
      </p:sp>
    </p:spTree>
    <p:extLst>
      <p:ext uri="{BB962C8B-B14F-4D97-AF65-F5344CB8AC3E}">
        <p14:creationId xmlns:p14="http://schemas.microsoft.com/office/powerpoint/2010/main" val="390768100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295421"/>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Indicator species analysis</a:t>
            </a:r>
          </a:p>
        </p:txBody>
      </p:sp>
      <p:pic>
        <p:nvPicPr>
          <p:cNvPr id="25" name="Picture 24"/>
          <p:cNvPicPr>
            <a:picLocks noChangeAspect="1"/>
          </p:cNvPicPr>
          <p:nvPr/>
        </p:nvPicPr>
        <p:blipFill>
          <a:blip r:embed="rId3"/>
          <a:stretch>
            <a:fillRect/>
          </a:stretch>
        </p:blipFill>
        <p:spPr>
          <a:xfrm>
            <a:off x="2574299" y="2252066"/>
            <a:ext cx="7043401" cy="2353867"/>
          </a:xfrm>
          <a:prstGeom prst="rect">
            <a:avLst/>
          </a:prstGeom>
        </p:spPr>
      </p:pic>
      <p:sp>
        <p:nvSpPr>
          <p:cNvPr id="26" name="TextBox 25"/>
          <p:cNvSpPr txBox="1"/>
          <p:nvPr/>
        </p:nvSpPr>
        <p:spPr>
          <a:xfrm>
            <a:off x="6243879" y="4298156"/>
            <a:ext cx="3373821" cy="307777"/>
          </a:xfrm>
          <a:prstGeom prst="rect">
            <a:avLst/>
          </a:prstGeom>
          <a:noFill/>
        </p:spPr>
        <p:txBody>
          <a:bodyPr wrap="square" rtlCol="0">
            <a:spAutoFit/>
          </a:bodyPr>
          <a:lstStyle/>
          <a:p>
            <a:pPr algn="r"/>
            <a:r>
              <a:rPr lang="en-US" sz="1400" dirty="0" err="1" smtClean="0">
                <a:solidFill>
                  <a:schemeClr val="bg2">
                    <a:lumMod val="25000"/>
                  </a:schemeClr>
                </a:solidFill>
              </a:rPr>
              <a:t>Dufrêne</a:t>
            </a:r>
            <a:r>
              <a:rPr lang="en-US" sz="1400" dirty="0" smtClean="0">
                <a:solidFill>
                  <a:schemeClr val="bg2">
                    <a:lumMod val="25000"/>
                  </a:schemeClr>
                </a:solidFill>
              </a:rPr>
              <a:t> &amp; Legendre, 1997</a:t>
            </a:r>
            <a:endParaRPr lang="en-US" sz="1400" dirty="0">
              <a:solidFill>
                <a:schemeClr val="bg2">
                  <a:lumMod val="25000"/>
                </a:schemeClr>
              </a:solidFill>
            </a:endParaRPr>
          </a:p>
        </p:txBody>
      </p:sp>
      <p:grpSp>
        <p:nvGrpSpPr>
          <p:cNvPr id="31" name="Group 30"/>
          <p:cNvGrpSpPr/>
          <p:nvPr/>
        </p:nvGrpSpPr>
        <p:grpSpPr>
          <a:xfrm>
            <a:off x="264861" y="2264677"/>
            <a:ext cx="3531476" cy="646331"/>
            <a:chOff x="264861" y="2264677"/>
            <a:chExt cx="3531476" cy="646331"/>
          </a:xfrm>
        </p:grpSpPr>
        <p:sp>
          <p:nvSpPr>
            <p:cNvPr id="27" name="TextBox 26"/>
            <p:cNvSpPr txBox="1"/>
            <p:nvPr/>
          </p:nvSpPr>
          <p:spPr>
            <a:xfrm>
              <a:off x="264861" y="2264677"/>
              <a:ext cx="2251315" cy="646331"/>
            </a:xfrm>
            <a:prstGeom prst="rect">
              <a:avLst/>
            </a:prstGeom>
            <a:noFill/>
            <a:ln w="38100">
              <a:noFill/>
            </a:ln>
          </p:spPr>
          <p:txBody>
            <a:bodyPr wrap="square" rtlCol="0">
              <a:spAutoFit/>
            </a:bodyPr>
            <a:lstStyle/>
            <a:p>
              <a:r>
                <a:rPr lang="en-US" dirty="0" smtClean="0">
                  <a:solidFill>
                    <a:schemeClr val="bg1"/>
                  </a:solidFill>
                </a:rPr>
                <a:t>Specificity/</a:t>
              </a:r>
            </a:p>
            <a:p>
              <a:r>
                <a:rPr lang="en-US" dirty="0" smtClean="0">
                  <a:solidFill>
                    <a:schemeClr val="bg1"/>
                  </a:solidFill>
                </a:rPr>
                <a:t>Relative abundance</a:t>
              </a:r>
            </a:p>
          </p:txBody>
        </p:sp>
        <p:cxnSp>
          <p:nvCxnSpPr>
            <p:cNvPr id="29" name="Straight Arrow Connector 28"/>
            <p:cNvCxnSpPr/>
            <p:nvPr/>
          </p:nvCxnSpPr>
          <p:spPr>
            <a:xfrm>
              <a:off x="2263928" y="2587842"/>
              <a:ext cx="1532409" cy="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grpSp>
      <p:grpSp>
        <p:nvGrpSpPr>
          <p:cNvPr id="34" name="Group 33"/>
          <p:cNvGrpSpPr/>
          <p:nvPr/>
        </p:nvGrpSpPr>
        <p:grpSpPr>
          <a:xfrm>
            <a:off x="264860" y="3105833"/>
            <a:ext cx="3531476" cy="646331"/>
            <a:chOff x="264860" y="3105833"/>
            <a:chExt cx="3531476" cy="646331"/>
          </a:xfrm>
        </p:grpSpPr>
        <p:sp>
          <p:nvSpPr>
            <p:cNvPr id="54" name="TextBox 53"/>
            <p:cNvSpPr txBox="1"/>
            <p:nvPr/>
          </p:nvSpPr>
          <p:spPr>
            <a:xfrm>
              <a:off x="264860" y="3105833"/>
              <a:ext cx="2251315" cy="646331"/>
            </a:xfrm>
            <a:prstGeom prst="rect">
              <a:avLst/>
            </a:prstGeom>
            <a:noFill/>
          </p:spPr>
          <p:txBody>
            <a:bodyPr wrap="square" rtlCol="0">
              <a:spAutoFit/>
            </a:bodyPr>
            <a:lstStyle/>
            <a:p>
              <a:r>
                <a:rPr lang="en-US" dirty="0" smtClean="0">
                  <a:solidFill>
                    <a:schemeClr val="bg1"/>
                  </a:solidFill>
                </a:rPr>
                <a:t>Fidelity/</a:t>
              </a:r>
            </a:p>
            <a:p>
              <a:r>
                <a:rPr lang="en-US" dirty="0" smtClean="0">
                  <a:solidFill>
                    <a:schemeClr val="bg1"/>
                  </a:solidFill>
                </a:rPr>
                <a:t>Relative frequency</a:t>
              </a:r>
            </a:p>
          </p:txBody>
        </p:sp>
        <p:cxnSp>
          <p:nvCxnSpPr>
            <p:cNvPr id="55" name="Straight Arrow Connector 54"/>
            <p:cNvCxnSpPr/>
            <p:nvPr/>
          </p:nvCxnSpPr>
          <p:spPr>
            <a:xfrm>
              <a:off x="2263927" y="3339332"/>
              <a:ext cx="1532409" cy="1"/>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43949487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8895725" y="1378507"/>
            <a:ext cx="2612116" cy="1773068"/>
            <a:chOff x="796215" y="407864"/>
            <a:chExt cx="2853871" cy="1862143"/>
          </a:xfrm>
        </p:grpSpPr>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215" y="407864"/>
              <a:ext cx="2853871" cy="1862143"/>
            </a:xfrm>
            <a:prstGeom prst="rect">
              <a:avLst/>
            </a:prstGeom>
            <a:noFill/>
            <a:ln w="25400">
              <a:solidFill>
                <a:srgbClr val="6EE5B7"/>
              </a:solidFill>
            </a:ln>
          </p:spPr>
        </p:pic>
        <p:sp>
          <p:nvSpPr>
            <p:cNvPr id="47" name="TextBox 46"/>
            <p:cNvSpPr txBox="1"/>
            <p:nvPr/>
          </p:nvSpPr>
          <p:spPr>
            <a:xfrm>
              <a:off x="796215" y="407864"/>
              <a:ext cx="2853871" cy="523220"/>
            </a:xfrm>
            <a:prstGeom prst="rect">
              <a:avLst/>
            </a:prstGeom>
            <a:solidFill>
              <a:srgbClr val="F2F2F2">
                <a:alpha val="38039"/>
              </a:srgbClr>
            </a:solidFill>
            <a:ln w="12700">
              <a:noFill/>
            </a:ln>
          </p:spPr>
          <p:txBody>
            <a:bodyPr wrap="square" rtlCol="0">
              <a:spAutoFit/>
            </a:bodyPr>
            <a:lstStyle/>
            <a:p>
              <a:pPr algn="ctr"/>
              <a:r>
                <a:rPr lang="en-US" sz="2800" b="1" dirty="0" smtClean="0">
                  <a:ln>
                    <a:solidFill>
                      <a:schemeClr val="tx1"/>
                    </a:solidFill>
                  </a:ln>
                  <a:solidFill>
                    <a:srgbClr val="6EE5B7"/>
                  </a:solidFill>
                  <a:latin typeface="+mj-lt"/>
                </a:rPr>
                <a:t>Un/Un</a:t>
              </a:r>
              <a:endParaRPr lang="en-US" sz="2800" b="1" dirty="0">
                <a:ln>
                  <a:solidFill>
                    <a:schemeClr val="tx1"/>
                  </a:solidFill>
                </a:ln>
                <a:solidFill>
                  <a:srgbClr val="6EE5B7"/>
                </a:solidFill>
                <a:latin typeface="+mj-lt"/>
              </a:endParaRPr>
            </a:p>
          </p:txBody>
        </p:sp>
      </p:grpSp>
      <p:grpSp>
        <p:nvGrpSpPr>
          <p:cNvPr id="49" name="Group 48"/>
          <p:cNvGrpSpPr/>
          <p:nvPr/>
        </p:nvGrpSpPr>
        <p:grpSpPr>
          <a:xfrm>
            <a:off x="4414137" y="1362130"/>
            <a:ext cx="3215388" cy="2290550"/>
            <a:chOff x="4322634" y="1242119"/>
            <a:chExt cx="3475066" cy="2335687"/>
          </a:xfrm>
        </p:grpSpPr>
        <p:pic>
          <p:nvPicPr>
            <p:cNvPr id="50" name="Picture 4" descr="http://calscape.com/Photos/Ceanothus_cordulatus_image55.jpg"/>
            <p:cNvPicPr>
              <a:picLocks noChangeAspect="1" noChangeArrowheads="1"/>
            </p:cNvPicPr>
            <p:nvPr/>
          </p:nvPicPr>
          <p:blipFill rotWithShape="1">
            <a:blip r:embed="rId4">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323809" y="1242119"/>
              <a:ext cx="3473891" cy="810135"/>
            </a:xfrm>
            <a:prstGeom prst="rect">
              <a:avLst/>
            </a:prstGeom>
            <a:solidFill>
              <a:srgbClr val="F0F0F0">
                <a:alpha val="56863"/>
              </a:srgbClr>
            </a:solidFill>
          </p:spPr>
          <p:txBody>
            <a:bodyPr wrap="square" rtlCol="0" anchor="ctr">
              <a:spAutoFit/>
            </a:bodyPr>
            <a:lstStyle/>
            <a:p>
              <a:pPr algn="ctr"/>
              <a:r>
                <a:rPr lang="en-US" sz="2400" dirty="0"/>
                <a:t>Mountain whitethorn</a:t>
              </a:r>
            </a:p>
            <a:p>
              <a:pPr algn="ctr"/>
              <a:r>
                <a:rPr lang="en-US" sz="2000" dirty="0"/>
                <a:t>(</a:t>
              </a:r>
              <a:r>
                <a:rPr lang="en-US" sz="1600" i="1" dirty="0" err="1"/>
                <a:t>Ceanothus</a:t>
              </a:r>
              <a:r>
                <a:rPr lang="en-US" sz="1600" i="1" dirty="0"/>
                <a:t> </a:t>
              </a:r>
              <a:r>
                <a:rPr lang="en-US" sz="1600" i="1" dirty="0" err="1"/>
                <a:t>cordulatus</a:t>
              </a:r>
              <a:r>
                <a:rPr lang="en-US" sz="1600" i="1" dirty="0" smtClean="0"/>
                <a:t>)</a:t>
              </a:r>
              <a:endParaRPr lang="en-US" sz="1600" i="1" dirty="0"/>
            </a:p>
          </p:txBody>
        </p:sp>
      </p:grpSp>
      <p:sp>
        <p:nvSpPr>
          <p:cNvPr id="12" name="TextBox 11"/>
          <p:cNvSpPr txBox="1"/>
          <p:nvPr/>
        </p:nvSpPr>
        <p:spPr>
          <a:xfrm>
            <a:off x="0" y="295421"/>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Indicator species analysis</a:t>
            </a:r>
          </a:p>
        </p:txBody>
      </p:sp>
      <p:grpSp>
        <p:nvGrpSpPr>
          <p:cNvPr id="6" name="Group 5"/>
          <p:cNvGrpSpPr/>
          <p:nvPr/>
        </p:nvGrpSpPr>
        <p:grpSpPr>
          <a:xfrm>
            <a:off x="244851" y="1354489"/>
            <a:ext cx="3573197" cy="2302693"/>
            <a:chOff x="155575" y="1279341"/>
            <a:chExt cx="3473890" cy="2302693"/>
          </a:xfrm>
        </p:grpSpPr>
        <p:pic>
          <p:nvPicPr>
            <p:cNvPr id="7" name="Picture 2" descr="Image result for ceanothus integerrim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16" name="Group 15"/>
          <p:cNvGrpSpPr/>
          <p:nvPr/>
        </p:nvGrpSpPr>
        <p:grpSpPr>
          <a:xfrm>
            <a:off x="2304376" y="4147501"/>
            <a:ext cx="3454040" cy="2304746"/>
            <a:chOff x="213498" y="1271748"/>
            <a:chExt cx="3358045" cy="2304746"/>
          </a:xfrm>
        </p:grpSpPr>
        <p:pic>
          <p:nvPicPr>
            <p:cNvPr id="17"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b="35791"/>
            <a:stretch/>
          </p:blipFill>
          <p:spPr bwMode="auto">
            <a:xfrm>
              <a:off x="213498" y="1271748"/>
              <a:ext cx="3358045" cy="230474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800" dirty="0" smtClean="0"/>
                <a:t>California black oak</a:t>
              </a:r>
            </a:p>
            <a:p>
              <a:pPr algn="ctr"/>
              <a:r>
                <a:rPr lang="en-US" sz="1600" i="1" dirty="0" smtClean="0"/>
                <a:t>(</a:t>
              </a:r>
              <a:r>
                <a:rPr lang="en-US" sz="1600" i="1" dirty="0" err="1" smtClean="0"/>
                <a:t>Quercus</a:t>
              </a:r>
              <a:r>
                <a:rPr lang="en-US" sz="1600" i="1" dirty="0" smtClean="0"/>
                <a:t> </a:t>
              </a:r>
              <a:r>
                <a:rPr lang="en-US" sz="1600" i="1" dirty="0" err="1" smtClean="0"/>
                <a:t>kelloggii</a:t>
              </a:r>
              <a:r>
                <a:rPr lang="en-US" sz="1600" i="1" dirty="0" smtClean="0"/>
                <a:t>)</a:t>
              </a:r>
              <a:endParaRPr lang="en-US" sz="1600" i="1" dirty="0"/>
            </a:p>
          </p:txBody>
        </p:sp>
      </p:grpSp>
      <p:grpSp>
        <p:nvGrpSpPr>
          <p:cNvPr id="13" name="Group 12"/>
          <p:cNvGrpSpPr/>
          <p:nvPr/>
        </p:nvGrpSpPr>
        <p:grpSpPr>
          <a:xfrm>
            <a:off x="8381528" y="2470571"/>
            <a:ext cx="3454040" cy="2302693"/>
            <a:chOff x="213498" y="1279341"/>
            <a:chExt cx="3358045" cy="2302693"/>
          </a:xfrm>
        </p:grpSpPr>
        <p:pic>
          <p:nvPicPr>
            <p:cNvPr id="14"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13498" y="1279341"/>
              <a:ext cx="3358044" cy="23026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800" dirty="0" smtClean="0"/>
                <a:t>White fir</a:t>
              </a:r>
            </a:p>
            <a:p>
              <a:pPr algn="ctr"/>
              <a:r>
                <a:rPr lang="en-US" sz="1600" i="1" dirty="0" smtClean="0"/>
                <a:t>(</a:t>
              </a:r>
              <a:r>
                <a:rPr lang="en-US" sz="1600" i="1" dirty="0" err="1" smtClean="0"/>
                <a:t>Abies</a:t>
              </a:r>
              <a:r>
                <a:rPr lang="en-US" sz="1600" i="1" dirty="0" smtClean="0"/>
                <a:t> </a:t>
              </a:r>
              <a:r>
                <a:rPr lang="en-US" sz="1600" i="1" dirty="0" err="1" smtClean="0"/>
                <a:t>concolor</a:t>
              </a:r>
              <a:r>
                <a:rPr lang="en-US" sz="1600" i="1" dirty="0" smtClean="0"/>
                <a:t>)</a:t>
              </a:r>
              <a:endParaRPr lang="en-US" sz="1600" i="1" dirty="0"/>
            </a:p>
          </p:txBody>
        </p:sp>
      </p:grpSp>
      <p:grpSp>
        <p:nvGrpSpPr>
          <p:cNvPr id="19" name="Group 18"/>
          <p:cNvGrpSpPr/>
          <p:nvPr/>
        </p:nvGrpSpPr>
        <p:grpSpPr>
          <a:xfrm>
            <a:off x="4731733" y="2211375"/>
            <a:ext cx="2601542" cy="1773068"/>
            <a:chOff x="4795954" y="1872078"/>
            <a:chExt cx="2601542" cy="1773068"/>
          </a:xfrm>
        </p:grpSpPr>
        <p:grpSp>
          <p:nvGrpSpPr>
            <p:cNvPr id="3" name="Group 2"/>
            <p:cNvGrpSpPr/>
            <p:nvPr/>
          </p:nvGrpSpPr>
          <p:grpSpPr>
            <a:xfrm>
              <a:off x="4795954" y="1872078"/>
              <a:ext cx="2601542" cy="1773068"/>
              <a:chOff x="4601650" y="1887205"/>
              <a:chExt cx="3214165" cy="1773068"/>
            </a:xfrm>
          </p:grpSpPr>
          <p:pic>
            <p:nvPicPr>
              <p:cNvPr id="32" name="Picture 31"/>
              <p:cNvPicPr>
                <a:picLocks noChangeAspect="1"/>
              </p:cNvPicPr>
              <p:nvPr/>
            </p:nvPicPr>
            <p:blipFill rotWithShape="1">
              <a:blip r:embed="rId8"/>
              <a:srcRect t="-1" r="6821" b="1955"/>
              <a:stretch/>
            </p:blipFill>
            <p:spPr>
              <a:xfrm>
                <a:off x="4601653" y="1887205"/>
                <a:ext cx="3214162" cy="1773068"/>
              </a:xfrm>
              <a:prstGeom prst="rect">
                <a:avLst/>
              </a:prstGeom>
              <a:ln w="19050">
                <a:solidFill>
                  <a:srgbClr val="FF0000"/>
                </a:solidFill>
              </a:ln>
            </p:spPr>
          </p:pic>
          <p:sp>
            <p:nvSpPr>
              <p:cNvPr id="33" name="TextBox 32"/>
              <p:cNvSpPr txBox="1"/>
              <p:nvPr/>
            </p:nvSpPr>
            <p:spPr>
              <a:xfrm>
                <a:off x="4601650" y="1887205"/>
                <a:ext cx="3214164" cy="503008"/>
              </a:xfrm>
              <a:prstGeom prst="rect">
                <a:avLst/>
              </a:prstGeom>
              <a:solidFill>
                <a:srgbClr val="F2F2F2">
                  <a:alpha val="30196"/>
                </a:srgbClr>
              </a:solidFill>
              <a:ln w="19050">
                <a:noFill/>
              </a:ln>
            </p:spPr>
            <p:txBody>
              <a:bodyPr wrap="square" rtlCol="0">
                <a:spAutoFit/>
              </a:bodyPr>
              <a:lstStyle/>
              <a:p>
                <a:pPr algn="ctr"/>
                <a:r>
                  <a:rPr lang="en-US" sz="2800" b="1" dirty="0" smtClean="0">
                    <a:ln>
                      <a:solidFill>
                        <a:schemeClr val="tx1"/>
                      </a:solidFill>
                    </a:ln>
                    <a:solidFill>
                      <a:srgbClr val="FF0000"/>
                    </a:solidFill>
                    <a:latin typeface="+mj-lt"/>
                  </a:rPr>
                  <a:t>High/High</a:t>
                </a:r>
                <a:endParaRPr lang="en-US" sz="2800" b="1" dirty="0">
                  <a:ln>
                    <a:solidFill>
                      <a:schemeClr val="tx1"/>
                    </a:solidFill>
                  </a:ln>
                  <a:solidFill>
                    <a:schemeClr val="bg1"/>
                  </a:solidFill>
                  <a:latin typeface="+mj-lt"/>
                </a:endParaRPr>
              </a:p>
            </p:txBody>
          </p:sp>
        </p:grpSp>
        <p:sp>
          <p:nvSpPr>
            <p:cNvPr id="4" name="Rectangle 3"/>
            <p:cNvSpPr/>
            <p:nvPr/>
          </p:nvSpPr>
          <p:spPr>
            <a:xfrm>
              <a:off x="5752719" y="2544349"/>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b="0" cap="none" spc="0" dirty="0" smtClean="0">
                  <a:ln w="0"/>
                  <a:solidFill>
                    <a:schemeClr val="bg1"/>
                  </a:solidFill>
                  <a:effectLst>
                    <a:outerShdw blurRad="38100" dist="19050" dir="2700000" algn="tl" rotWithShape="0">
                      <a:schemeClr val="dk1">
                        <a:alpha val="40000"/>
                      </a:schemeClr>
                    </a:outerShdw>
                  </a:effectLst>
                </a:rPr>
                <a:t>31</a:t>
              </a:r>
            </a:p>
          </p:txBody>
        </p:sp>
      </p:grpSp>
      <p:grpSp>
        <p:nvGrpSpPr>
          <p:cNvPr id="22" name="Group 21"/>
          <p:cNvGrpSpPr/>
          <p:nvPr/>
        </p:nvGrpSpPr>
        <p:grpSpPr>
          <a:xfrm>
            <a:off x="2730625" y="4970174"/>
            <a:ext cx="2601542" cy="1765145"/>
            <a:chOff x="2730625" y="4687102"/>
            <a:chExt cx="2601542" cy="1765145"/>
          </a:xfrm>
        </p:grpSpPr>
        <p:grpSp>
          <p:nvGrpSpPr>
            <p:cNvPr id="38" name="Group 37"/>
            <p:cNvGrpSpPr/>
            <p:nvPr/>
          </p:nvGrpSpPr>
          <p:grpSpPr>
            <a:xfrm>
              <a:off x="2730625" y="4687102"/>
              <a:ext cx="2601542" cy="1765145"/>
              <a:chOff x="4472265" y="2504800"/>
              <a:chExt cx="3062113" cy="1940449"/>
            </a:xfrm>
          </p:grpSpPr>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72269" y="2504800"/>
                <a:ext cx="3062109" cy="1940449"/>
              </a:xfrm>
              <a:prstGeom prst="rect">
                <a:avLst/>
              </a:prstGeom>
              <a:ln w="19050">
                <a:solidFill>
                  <a:srgbClr val="00FF00"/>
                </a:solidFill>
              </a:ln>
            </p:spPr>
          </p:pic>
          <p:sp>
            <p:nvSpPr>
              <p:cNvPr id="40" name="TextBox 39"/>
              <p:cNvSpPr txBox="1"/>
              <p:nvPr/>
            </p:nvSpPr>
            <p:spPr>
              <a:xfrm>
                <a:off x="4472265" y="2504800"/>
                <a:ext cx="3062112" cy="528686"/>
              </a:xfrm>
              <a:prstGeom prst="rect">
                <a:avLst/>
              </a:prstGeom>
              <a:solidFill>
                <a:srgbClr val="F2F2F2">
                  <a:alpha val="30980"/>
                </a:srgbClr>
              </a:solidFill>
              <a:ln w="19050">
                <a:noFill/>
              </a:ln>
            </p:spPr>
            <p:txBody>
              <a:bodyPr wrap="square" rtlCol="0">
                <a:spAutoFit/>
              </a:bodyPr>
              <a:lstStyle/>
              <a:p>
                <a:pPr algn="ctr"/>
                <a:r>
                  <a:rPr lang="en-US" sz="2800" b="1" dirty="0" smtClean="0">
                    <a:ln>
                      <a:solidFill>
                        <a:schemeClr val="tx1"/>
                      </a:solidFill>
                    </a:ln>
                    <a:solidFill>
                      <a:srgbClr val="00FF00"/>
                    </a:solidFill>
                    <a:latin typeface="+mj-lt"/>
                  </a:rPr>
                  <a:t>Low/Low</a:t>
                </a:r>
                <a:endParaRPr lang="en-US" sz="2800" b="1" dirty="0">
                  <a:ln>
                    <a:solidFill>
                      <a:schemeClr val="tx1"/>
                    </a:solidFill>
                  </a:ln>
                  <a:solidFill>
                    <a:schemeClr val="bg1"/>
                  </a:solidFill>
                  <a:latin typeface="+mj-lt"/>
                </a:endParaRPr>
              </a:p>
            </p:txBody>
          </p:sp>
        </p:grpSp>
        <p:sp>
          <p:nvSpPr>
            <p:cNvPr id="37" name="Rectangle 36"/>
            <p:cNvSpPr/>
            <p:nvPr/>
          </p:nvSpPr>
          <p:spPr>
            <a:xfrm>
              <a:off x="3687390" y="5365225"/>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b="0" cap="none" spc="0" dirty="0" smtClean="0">
                  <a:ln w="0"/>
                  <a:solidFill>
                    <a:schemeClr val="bg1"/>
                  </a:solidFill>
                  <a:effectLst>
                    <a:outerShdw blurRad="38100" dist="19050" dir="2700000" algn="tl" rotWithShape="0">
                      <a:schemeClr val="dk1">
                        <a:alpha val="40000"/>
                      </a:schemeClr>
                    </a:outerShdw>
                  </a:effectLst>
                </a:rPr>
                <a:t>31</a:t>
              </a:r>
            </a:p>
          </p:txBody>
        </p:sp>
      </p:grpSp>
      <p:sp>
        <p:nvSpPr>
          <p:cNvPr id="52" name="Rectangle 51"/>
          <p:cNvSpPr/>
          <p:nvPr/>
        </p:nvSpPr>
        <p:spPr>
          <a:xfrm>
            <a:off x="9766235" y="3489146"/>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45</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nvGrpSpPr>
          <p:cNvPr id="2" name="Group 1"/>
          <p:cNvGrpSpPr/>
          <p:nvPr/>
        </p:nvGrpSpPr>
        <p:grpSpPr>
          <a:xfrm>
            <a:off x="8378141" y="4128390"/>
            <a:ext cx="3460813" cy="2354301"/>
            <a:chOff x="6127861" y="2825211"/>
            <a:chExt cx="3460813" cy="2354301"/>
          </a:xfrm>
        </p:grpSpPr>
        <p:pic>
          <p:nvPicPr>
            <p:cNvPr id="20"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26240" b="19677"/>
            <a:stretch/>
          </p:blipFill>
          <p:spPr bwMode="auto">
            <a:xfrm>
              <a:off x="6132941" y="2827528"/>
              <a:ext cx="3455733" cy="23519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127861" y="2825211"/>
              <a:ext cx="3454040" cy="769441"/>
            </a:xfrm>
            <a:prstGeom prst="rect">
              <a:avLst/>
            </a:prstGeom>
            <a:solidFill>
              <a:srgbClr val="D9D9D9">
                <a:alpha val="51000"/>
              </a:srgbClr>
            </a:solidFill>
          </p:spPr>
          <p:txBody>
            <a:bodyPr wrap="square" rtlCol="0" anchor="ctr">
              <a:spAutoFit/>
            </a:bodyPr>
            <a:lstStyle/>
            <a:p>
              <a:pPr algn="ctr"/>
              <a:r>
                <a:rPr lang="en-US" sz="2800" dirty="0" smtClean="0"/>
                <a:t>Douglas-fir</a:t>
              </a:r>
            </a:p>
            <a:p>
              <a:pPr algn="ctr"/>
              <a:r>
                <a:rPr lang="en-US" sz="1600" i="1" dirty="0" smtClean="0"/>
                <a:t>(</a:t>
              </a:r>
              <a:r>
                <a:rPr lang="en-US" sz="1600" i="1" dirty="0" err="1" smtClean="0"/>
                <a:t>Pseudotsuga</a:t>
              </a:r>
              <a:r>
                <a:rPr lang="en-US" sz="1600" i="1" dirty="0" smtClean="0"/>
                <a:t> </a:t>
              </a:r>
              <a:r>
                <a:rPr lang="en-US" sz="1600" i="1" dirty="0" err="1"/>
                <a:t>menziesii</a:t>
              </a:r>
              <a:r>
                <a:rPr lang="en-US" sz="1600" i="1" dirty="0"/>
                <a:t>)</a:t>
              </a:r>
            </a:p>
          </p:txBody>
        </p:sp>
      </p:grpSp>
      <p:sp>
        <p:nvSpPr>
          <p:cNvPr id="53" name="Rectangle 52"/>
          <p:cNvSpPr/>
          <p:nvPr/>
        </p:nvSpPr>
        <p:spPr>
          <a:xfrm>
            <a:off x="9857778" y="5367095"/>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44</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nvGrpSpPr>
          <p:cNvPr id="5" name="Group 4"/>
          <p:cNvGrpSpPr/>
          <p:nvPr/>
        </p:nvGrpSpPr>
        <p:grpSpPr>
          <a:xfrm>
            <a:off x="792399" y="2198627"/>
            <a:ext cx="2457799" cy="1779611"/>
            <a:chOff x="330305" y="3227251"/>
            <a:chExt cx="2457799" cy="1779611"/>
          </a:xfrm>
        </p:grpSpPr>
        <p:grpSp>
          <p:nvGrpSpPr>
            <p:cNvPr id="35" name="Group 34"/>
            <p:cNvGrpSpPr/>
            <p:nvPr/>
          </p:nvGrpSpPr>
          <p:grpSpPr>
            <a:xfrm>
              <a:off x="330305" y="3227251"/>
              <a:ext cx="2457799" cy="1779611"/>
              <a:chOff x="859865" y="4671402"/>
              <a:chExt cx="2871108" cy="1821780"/>
            </a:xfrm>
          </p:grpSpPr>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9865" y="4671402"/>
                <a:ext cx="2871104" cy="1821780"/>
              </a:xfrm>
              <a:prstGeom prst="rect">
                <a:avLst/>
              </a:prstGeom>
              <a:noFill/>
              <a:ln w="25400">
                <a:gradFill flip="none" rotWithShape="1">
                  <a:gsLst>
                    <a:gs pos="56498">
                      <a:srgbClr val="FF0000"/>
                    </a:gs>
                    <a:gs pos="48700">
                      <a:srgbClr val="6EE5B7"/>
                    </a:gs>
                    <a:gs pos="0">
                      <a:srgbClr val="6EE5B7"/>
                    </a:gs>
                    <a:gs pos="100000">
                      <a:srgbClr val="FF0000"/>
                    </a:gs>
                  </a:gsLst>
                  <a:lin ang="2700000" scaled="1"/>
                  <a:tileRect/>
                </a:gradFill>
              </a:ln>
            </p:spPr>
          </p:pic>
          <p:sp>
            <p:nvSpPr>
              <p:cNvPr id="48" name="TextBox 47"/>
              <p:cNvSpPr txBox="1"/>
              <p:nvPr/>
            </p:nvSpPr>
            <p:spPr>
              <a:xfrm>
                <a:off x="859865" y="4671402"/>
                <a:ext cx="2871108"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sp>
          <p:nvSpPr>
            <p:cNvPr id="44" name="Rectangle 43"/>
            <p:cNvSpPr/>
            <p:nvPr/>
          </p:nvSpPr>
          <p:spPr>
            <a:xfrm>
              <a:off x="1182203" y="3902301"/>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25</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95840579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43566" y="976936"/>
            <a:ext cx="8098935" cy="5636422"/>
          </a:xfrm>
          <a:prstGeom prst="rect">
            <a:avLst/>
          </a:prstGeom>
        </p:spPr>
      </p:pic>
      <p:sp>
        <p:nvSpPr>
          <p:cNvPr id="12" name="TextBox 11"/>
          <p:cNvSpPr txBox="1"/>
          <p:nvPr/>
        </p:nvSpPr>
        <p:spPr>
          <a:xfrm>
            <a:off x="0" y="106042"/>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Severity-dependent response</a:t>
            </a:r>
          </a:p>
        </p:txBody>
      </p:sp>
      <p:pic>
        <p:nvPicPr>
          <p:cNvPr id="3078" name="Picture 6" descr="Image result for clip art seedl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7232" y="1339273"/>
            <a:ext cx="826608" cy="117666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lip art stump sprout"/>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089626" y="4774559"/>
            <a:ext cx="1457060" cy="9706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lip art conife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69" b="96831" l="9605" r="90960"/>
                    </a14:imgEffect>
                  </a14:imgLayer>
                </a14:imgProps>
              </a:ext>
              <a:ext uri="{28A0092B-C50C-407E-A947-70E740481C1C}">
                <a14:useLocalDpi xmlns:a14="http://schemas.microsoft.com/office/drawing/2010/main" val="0"/>
              </a:ext>
            </a:extLst>
          </a:blip>
          <a:srcRect/>
          <a:stretch>
            <a:fillRect/>
          </a:stretch>
        </p:blipFill>
        <p:spPr bwMode="auto">
          <a:xfrm>
            <a:off x="2466201" y="4272042"/>
            <a:ext cx="932688" cy="1496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lip art seedli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29621" y="4813627"/>
            <a:ext cx="725690" cy="10330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lated image"/>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8864" b="94091" l="25172" r="78966"/>
                    </a14:imgEffect>
                  </a14:imgLayer>
                </a14:imgProps>
              </a:ext>
              <a:ext uri="{28A0092B-C50C-407E-A947-70E740481C1C}">
                <a14:useLocalDpi xmlns:a14="http://schemas.microsoft.com/office/drawing/2010/main" val="0"/>
              </a:ext>
            </a:extLst>
          </a:blip>
          <a:srcRect l="19996" t="8345" r="20916" b="5086"/>
          <a:stretch/>
        </p:blipFill>
        <p:spPr bwMode="auto">
          <a:xfrm>
            <a:off x="4733149" y="4272042"/>
            <a:ext cx="760663" cy="169087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925336"/>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405149"/>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Shrubs</a:t>
            </a:r>
          </a:p>
        </p:txBody>
      </p:sp>
      <p:pic>
        <p:nvPicPr>
          <p:cNvPr id="4" name="Picture 3"/>
          <p:cNvPicPr>
            <a:picLocks noChangeAspect="1"/>
          </p:cNvPicPr>
          <p:nvPr/>
        </p:nvPicPr>
        <p:blipFill>
          <a:blip r:embed="rId2"/>
          <a:stretch>
            <a:fillRect/>
          </a:stretch>
        </p:blipFill>
        <p:spPr>
          <a:xfrm>
            <a:off x="237310" y="1725929"/>
            <a:ext cx="5714004" cy="4075103"/>
          </a:xfrm>
          <a:prstGeom prst="rect">
            <a:avLst/>
          </a:prstGeom>
        </p:spPr>
      </p:pic>
      <p:pic>
        <p:nvPicPr>
          <p:cNvPr id="5" name="Picture 4"/>
          <p:cNvPicPr>
            <a:picLocks noChangeAspect="1"/>
          </p:cNvPicPr>
          <p:nvPr/>
        </p:nvPicPr>
        <p:blipFill>
          <a:blip r:embed="rId3"/>
          <a:stretch>
            <a:fillRect/>
          </a:stretch>
        </p:blipFill>
        <p:spPr>
          <a:xfrm>
            <a:off x="6211881" y="1725929"/>
            <a:ext cx="5714004" cy="4075103"/>
          </a:xfrm>
          <a:prstGeom prst="rect">
            <a:avLst/>
          </a:prstGeom>
        </p:spPr>
      </p:pic>
      <p:pic>
        <p:nvPicPr>
          <p:cNvPr id="11" name="Picture 6" descr="Image result for clip art seedl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054" y="855850"/>
            <a:ext cx="1305258" cy="18580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clip art stump sprout"/>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935769" y="1087054"/>
            <a:ext cx="1918101" cy="1277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lip art seedl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0725" y="549950"/>
            <a:ext cx="1305258" cy="1858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751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405149"/>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Trees</a:t>
            </a:r>
          </a:p>
        </p:txBody>
      </p:sp>
      <p:pic>
        <p:nvPicPr>
          <p:cNvPr id="2" name="Picture 1"/>
          <p:cNvPicPr>
            <a:picLocks noChangeAspect="1"/>
          </p:cNvPicPr>
          <p:nvPr/>
        </p:nvPicPr>
        <p:blipFill>
          <a:blip r:embed="rId2"/>
          <a:stretch>
            <a:fillRect/>
          </a:stretch>
        </p:blipFill>
        <p:spPr>
          <a:xfrm>
            <a:off x="260208" y="1759404"/>
            <a:ext cx="5526420" cy="4144815"/>
          </a:xfrm>
          <a:prstGeom prst="rect">
            <a:avLst/>
          </a:prstGeom>
        </p:spPr>
      </p:pic>
      <p:pic>
        <p:nvPicPr>
          <p:cNvPr id="3" name="Picture 2"/>
          <p:cNvPicPr>
            <a:picLocks noChangeAspect="1"/>
          </p:cNvPicPr>
          <p:nvPr/>
        </p:nvPicPr>
        <p:blipFill>
          <a:blip r:embed="rId3"/>
          <a:stretch>
            <a:fillRect/>
          </a:stretch>
        </p:blipFill>
        <p:spPr>
          <a:xfrm>
            <a:off x="6096000" y="1742667"/>
            <a:ext cx="5858690" cy="4178290"/>
          </a:xfrm>
          <a:prstGeom prst="rect">
            <a:avLst/>
          </a:prstGeom>
        </p:spPr>
      </p:pic>
      <p:pic>
        <p:nvPicPr>
          <p:cNvPr id="8" name="Picture 2" descr="Image result for clip art conife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169" b="96831" l="9605" r="90960"/>
                    </a14:imgEffect>
                  </a14:imgLayer>
                </a14:imgProps>
              </a:ext>
              <a:ext uri="{28A0092B-C50C-407E-A947-70E740481C1C}">
                <a14:useLocalDpi xmlns:a14="http://schemas.microsoft.com/office/drawing/2010/main" val="0"/>
              </a:ext>
            </a:extLst>
          </a:blip>
          <a:srcRect/>
          <a:stretch>
            <a:fillRect/>
          </a:stretch>
        </p:blipFill>
        <p:spPr bwMode="auto">
          <a:xfrm>
            <a:off x="4507710" y="2150885"/>
            <a:ext cx="1119489" cy="1796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8864" b="94091" l="25172" r="78966"/>
                    </a14:imgEffect>
                  </a14:imgLayer>
                </a14:imgProps>
              </a:ext>
              <a:ext uri="{28A0092B-C50C-407E-A947-70E740481C1C}">
                <a14:useLocalDpi xmlns:a14="http://schemas.microsoft.com/office/drawing/2010/main" val="0"/>
              </a:ext>
            </a:extLst>
          </a:blip>
          <a:srcRect l="19996" t="8345" r="20916" b="5086"/>
          <a:stretch/>
        </p:blipFill>
        <p:spPr bwMode="auto">
          <a:xfrm>
            <a:off x="10774454" y="2150885"/>
            <a:ext cx="968677" cy="21532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17680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70034" y="870839"/>
            <a:ext cx="5052418" cy="3416320"/>
          </a:xfrm>
          <a:prstGeom prst="rect">
            <a:avLst/>
          </a:prstGeom>
          <a:noFill/>
        </p:spPr>
        <p:txBody>
          <a:bodyPr wrap="square" rtlCol="0">
            <a:spAutoFit/>
          </a:bodyPr>
          <a:lstStyle/>
          <a:p>
            <a:pPr algn="ctr"/>
            <a:endParaRPr lang="en-US" sz="1200" b="1" dirty="0" smtClean="0">
              <a:solidFill>
                <a:srgbClr val="FFFF00"/>
              </a:solidFill>
              <a:latin typeface="Corbel" panose="020B0503020204020204" pitchFamily="34" charset="0"/>
            </a:endParaRPr>
          </a:p>
          <a:p>
            <a:pPr lvl="1">
              <a:lnSpc>
                <a:spcPct val="150000"/>
              </a:lnSpc>
            </a:pPr>
            <a:r>
              <a:rPr lang="en-US" sz="2400" b="1" dirty="0" smtClean="0">
                <a:solidFill>
                  <a:srgbClr val="4AD3E6"/>
                </a:solidFill>
                <a:latin typeface="Corbel" panose="020B0503020204020204" pitchFamily="34" charset="0"/>
              </a:rPr>
              <a:t>Type shift – self-reinforcing</a:t>
            </a:r>
          </a:p>
          <a:p>
            <a:pPr lvl="1">
              <a:lnSpc>
                <a:spcPct val="150000"/>
              </a:lnSpc>
            </a:pPr>
            <a:r>
              <a:rPr lang="en-US" sz="2400" b="1" dirty="0" smtClean="0">
                <a:solidFill>
                  <a:srgbClr val="4AD3E6"/>
                </a:solidFill>
                <a:latin typeface="Corbel" panose="020B0503020204020204" pitchFamily="34" charset="0"/>
              </a:rPr>
              <a:t>Regeneration strategies</a:t>
            </a:r>
          </a:p>
          <a:p>
            <a:pPr lvl="1">
              <a:lnSpc>
                <a:spcPct val="150000"/>
              </a:lnSpc>
            </a:pPr>
            <a:r>
              <a:rPr lang="en-US" sz="2400" b="1" dirty="0" smtClean="0">
                <a:solidFill>
                  <a:srgbClr val="4AD3E6"/>
                </a:solidFill>
                <a:latin typeface="Corbel" panose="020B0503020204020204" pitchFamily="34" charset="0"/>
              </a:rPr>
              <a:t>Interval dependence?</a:t>
            </a:r>
          </a:p>
          <a:p>
            <a:pPr lvl="1">
              <a:lnSpc>
                <a:spcPct val="150000"/>
              </a:lnSpc>
            </a:pPr>
            <a:r>
              <a:rPr lang="en-US" sz="2400" b="1" dirty="0" smtClean="0">
                <a:solidFill>
                  <a:srgbClr val="4AD3E6"/>
                </a:solidFill>
                <a:latin typeface="Corbel" panose="020B0503020204020204" pitchFamily="34" charset="0"/>
              </a:rPr>
              <a:t>Future fire behavior?</a:t>
            </a:r>
          </a:p>
          <a:p>
            <a:pPr lvl="1">
              <a:lnSpc>
                <a:spcPct val="150000"/>
              </a:lnSpc>
            </a:pPr>
            <a:endParaRPr lang="en-US" sz="2400" b="1" dirty="0" smtClean="0">
              <a:solidFill>
                <a:srgbClr val="FFFF00"/>
              </a:solidFill>
              <a:latin typeface="Corbel" panose="020B0503020204020204" pitchFamily="34" charset="0"/>
            </a:endParaRPr>
          </a:p>
          <a:p>
            <a:pPr algn="ctr"/>
            <a:endParaRPr lang="en-US" sz="2400" b="1" dirty="0" smtClean="0">
              <a:solidFill>
                <a:srgbClr val="FFFF00"/>
              </a:solidFill>
              <a:latin typeface="Corbel" panose="020B0503020204020204"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360" y="4056364"/>
            <a:ext cx="3847894" cy="2568332"/>
          </a:xfrm>
          <a:prstGeom prst="rect">
            <a:avLst/>
          </a:prstGeom>
          <a:ln>
            <a:noFill/>
          </a:ln>
          <a:effectLst>
            <a:softEdge rad="112500"/>
          </a:effectLst>
          <a:scene3d>
            <a:camera prst="orthographicFront"/>
            <a:lightRig rig="threePt" dir="t"/>
          </a:scene3d>
          <a:sp3d>
            <a:bevelT/>
          </a:sp3d>
        </p:spPr>
      </p:pic>
      <p:sp>
        <p:nvSpPr>
          <p:cNvPr id="4" name="TextBox 3"/>
          <p:cNvSpPr txBox="1"/>
          <p:nvPr/>
        </p:nvSpPr>
        <p:spPr>
          <a:xfrm>
            <a:off x="3512696" y="101398"/>
            <a:ext cx="4951827"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Implications:</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0747" y="4056364"/>
            <a:ext cx="3852497" cy="2568332"/>
          </a:xfrm>
          <a:prstGeom prst="rect">
            <a:avLst/>
          </a:prstGeom>
          <a:ln>
            <a:noFill/>
          </a:ln>
          <a:effectLst>
            <a:softEdge rad="112500"/>
          </a:effectLst>
          <a:scene3d>
            <a:camera prst="orthographicFront"/>
            <a:lightRig rig="threePt" dir="t"/>
          </a:scene3d>
          <a:sp3d>
            <a:bevelT/>
          </a:sp3d>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9751" y="4056364"/>
            <a:ext cx="3852499" cy="2568332"/>
          </a:xfrm>
          <a:prstGeom prst="rect">
            <a:avLst/>
          </a:prstGeom>
          <a:ln>
            <a:noFill/>
          </a:ln>
          <a:effectLst>
            <a:softEdge rad="112500"/>
          </a:effectLst>
          <a:scene3d>
            <a:camera prst="orthographicFront"/>
            <a:lightRig rig="threePt" dir="t"/>
          </a:scene3d>
          <a:sp3d>
            <a:bevelT/>
          </a:sp3d>
        </p:spPr>
      </p:pic>
      <p:pic>
        <p:nvPicPr>
          <p:cNvPr id="16" name="Picture 15"/>
          <p:cNvPicPr>
            <a:picLocks noChangeAspect="1"/>
          </p:cNvPicPr>
          <p:nvPr/>
        </p:nvPicPr>
        <p:blipFill>
          <a:blip r:embed="rId6"/>
          <a:stretch>
            <a:fillRect/>
          </a:stretch>
        </p:blipFill>
        <p:spPr>
          <a:xfrm>
            <a:off x="4102147" y="1006702"/>
            <a:ext cx="3772924" cy="2529841"/>
          </a:xfrm>
          <a:prstGeom prst="rect">
            <a:avLst/>
          </a:prstGeom>
          <a:ln>
            <a:noFill/>
          </a:ln>
          <a:effectLst>
            <a:softEdge rad="112500"/>
          </a:effectLst>
          <a:scene3d>
            <a:camera prst="orthographicFront"/>
            <a:lightRig rig="threePt" dir="t"/>
          </a:scene3d>
          <a:sp3d>
            <a:bevelT/>
          </a:sp3d>
        </p:spPr>
      </p:pic>
    </p:spTree>
    <p:extLst>
      <p:ext uri="{BB962C8B-B14F-4D97-AF65-F5344CB8AC3E}">
        <p14:creationId xmlns:p14="http://schemas.microsoft.com/office/powerpoint/2010/main" val="127713237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0961"/>
            <a:ext cx="12192000" cy="1101578"/>
          </a:xfrm>
        </p:spPr>
        <p:txBody>
          <a:bodyPr>
            <a:norm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Acknowledgements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2653" y="209629"/>
            <a:ext cx="1533883" cy="1595947"/>
          </a:xfrm>
          <a:prstGeom prst="rect">
            <a:avLst/>
          </a:prstGeom>
          <a:ln>
            <a:solidFill>
              <a:schemeClr val="bg1"/>
            </a:solidFill>
          </a:ln>
        </p:spPr>
      </p:pic>
      <p:pic>
        <p:nvPicPr>
          <p:cNvPr id="11" name="Picture 10"/>
          <p:cNvPicPr>
            <a:picLocks noChangeAspect="1"/>
          </p:cNvPicPr>
          <p:nvPr/>
        </p:nvPicPr>
        <p:blipFill>
          <a:blip r:embed="rId4"/>
          <a:stretch>
            <a:fillRect/>
          </a:stretch>
        </p:blipFill>
        <p:spPr>
          <a:xfrm>
            <a:off x="249135" y="209297"/>
            <a:ext cx="1580212" cy="1596279"/>
          </a:xfrm>
          <a:prstGeom prst="rect">
            <a:avLst/>
          </a:prstGeom>
          <a:ln>
            <a:solidFill>
              <a:schemeClr val="bg1"/>
            </a:solidFill>
          </a:ln>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2517" r="6256"/>
          <a:stretch/>
        </p:blipFill>
        <p:spPr>
          <a:xfrm>
            <a:off x="3474397" y="2275895"/>
            <a:ext cx="5980551" cy="4140713"/>
          </a:xfrm>
          <a:prstGeom prst="rect">
            <a:avLst/>
          </a:prstGeom>
          <a:ln>
            <a:solidFill>
              <a:schemeClr val="bg1"/>
            </a:solidFill>
          </a:ln>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33943" t="37656" r="12172" b="6353"/>
          <a:stretch/>
        </p:blipFill>
        <p:spPr>
          <a:xfrm>
            <a:off x="357188" y="2257637"/>
            <a:ext cx="2656632" cy="4140712"/>
          </a:xfrm>
          <a:prstGeom prst="rect">
            <a:avLst/>
          </a:prstGeom>
          <a:ln>
            <a:solidFill>
              <a:schemeClr val="bg1"/>
            </a:solidFill>
          </a:ln>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32773"/>
          <a:stretch/>
        </p:blipFill>
        <p:spPr>
          <a:xfrm rot="5400000">
            <a:off x="9878557" y="4412916"/>
            <a:ext cx="2012086" cy="1995298"/>
          </a:xfrm>
          <a:prstGeom prst="rect">
            <a:avLst/>
          </a:prstGeom>
          <a:ln>
            <a:solidFill>
              <a:schemeClr val="bg1"/>
            </a:solidFill>
          </a:ln>
        </p:spPr>
      </p:pic>
      <p:pic>
        <p:nvPicPr>
          <p:cNvPr id="3" name="Picture 2"/>
          <p:cNvPicPr>
            <a:picLocks noChangeAspect="1"/>
          </p:cNvPicPr>
          <p:nvPr/>
        </p:nvPicPr>
        <p:blipFill rotWithShape="1">
          <a:blip r:embed="rId8" cstate="print">
            <a:extLst>
              <a:ext uri="{28A0092B-C50C-407E-A947-70E740481C1C}">
                <a14:useLocalDpi xmlns:a14="http://schemas.microsoft.com/office/drawing/2010/main" val="0"/>
              </a:ext>
            </a:extLst>
          </a:blip>
          <a:srcRect l="13818" t="17349" r="32684"/>
          <a:stretch/>
        </p:blipFill>
        <p:spPr>
          <a:xfrm>
            <a:off x="9901238" y="2257637"/>
            <a:ext cx="1981011" cy="2038607"/>
          </a:xfrm>
          <a:prstGeom prst="rect">
            <a:avLst/>
          </a:prstGeom>
          <a:ln>
            <a:solidFill>
              <a:schemeClr val="bg1"/>
            </a:solidFill>
          </a:ln>
        </p:spPr>
      </p:pic>
    </p:spTree>
    <p:extLst>
      <p:ext uri="{BB962C8B-B14F-4D97-AF65-F5344CB8AC3E}">
        <p14:creationId xmlns:p14="http://schemas.microsoft.com/office/powerpoint/2010/main" val="179639764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4950" y="201250"/>
            <a:ext cx="8590916" cy="6443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p:cNvSpPr txBox="1">
            <a:spLocks/>
          </p:cNvSpPr>
          <p:nvPr/>
        </p:nvSpPr>
        <p:spPr>
          <a:xfrm>
            <a:off x="4567457" y="425033"/>
            <a:ext cx="5087525" cy="960038"/>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Thank you!</a:t>
            </a:r>
          </a:p>
        </p:txBody>
      </p:sp>
      <p:sp>
        <p:nvSpPr>
          <p:cNvPr id="2" name="TextBox 1"/>
          <p:cNvSpPr txBox="1"/>
          <p:nvPr/>
        </p:nvSpPr>
        <p:spPr>
          <a:xfrm>
            <a:off x="5783766" y="5444111"/>
            <a:ext cx="4652100" cy="1200329"/>
          </a:xfrm>
          <a:prstGeom prst="rect">
            <a:avLst/>
          </a:prstGeom>
          <a:solidFill>
            <a:srgbClr val="000000">
              <a:alpha val="40000"/>
            </a:srgbClr>
          </a:solidFill>
        </p:spPr>
        <p:txBody>
          <a:bodyPr wrap="square" rtlCol="0">
            <a:spAutoFit/>
          </a:bodyPr>
          <a:lstStyle/>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Deborah Nemens</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Pacific Wildland Fire Sciences Lab</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Seattle, WA</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dnemens@uw.edu</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5" name="Picture 4" descr="pnw fire logo 2 inch.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720" y="5702021"/>
            <a:ext cx="942419" cy="942419"/>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27" y="4549809"/>
            <a:ext cx="1426404" cy="947777"/>
          </a:xfrm>
          <a:prstGeom prst="rect">
            <a:avLst/>
          </a:prstGeom>
          <a:ln>
            <a:solidFill>
              <a:schemeClr val="bg1"/>
            </a:solidFill>
          </a:ln>
        </p:spPr>
      </p:pic>
    </p:spTree>
    <p:extLst>
      <p:ext uri="{BB962C8B-B14F-4D97-AF65-F5344CB8AC3E}">
        <p14:creationId xmlns:p14="http://schemas.microsoft.com/office/powerpoint/2010/main" val="183664083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969" r="24160"/>
          <a:stretch/>
        </p:blipFill>
        <p:spPr>
          <a:xfrm>
            <a:off x="1095192" y="264319"/>
            <a:ext cx="10001617" cy="6329363"/>
          </a:xfrm>
          <a:prstGeom prst="rect">
            <a:avLst/>
          </a:prstGeom>
          <a:noFill/>
          <a:ln>
            <a:solidFill>
              <a:sysClr val="windowText" lastClr="000000"/>
            </a:solidFill>
          </a:ln>
        </p:spPr>
      </p:pic>
      <p:pic>
        <p:nvPicPr>
          <p:cNvPr id="5" name="Picture 2" descr="https://inhabitat.com/wp-content/blogs.dir/1/files/2015/08/California-Forest-Fires-rocky-fire-2.jpg"/>
          <p:cNvPicPr>
            <a:picLocks noChangeAspect="1" noChangeArrowheads="1"/>
          </p:cNvPicPr>
          <p:nvPr/>
        </p:nvPicPr>
        <p:blipFill rotWithShape="1">
          <a:blip r:embed="rId4">
            <a:extLst>
              <a:ext uri="{28A0092B-C50C-407E-A947-70E740481C1C}">
                <a14:useLocalDpi xmlns:a14="http://schemas.microsoft.com/office/drawing/2010/main" val="0"/>
              </a:ext>
            </a:extLst>
          </a:blip>
          <a:srcRect t="2651"/>
          <a:stretch/>
        </p:blipFill>
        <p:spPr bwMode="auto">
          <a:xfrm>
            <a:off x="1095191" y="255407"/>
            <a:ext cx="10001618" cy="6347186"/>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63" t="4885" r="-63" b="-53"/>
          <a:stretch/>
        </p:blipFill>
        <p:spPr>
          <a:xfrm>
            <a:off x="1071372" y="241084"/>
            <a:ext cx="10049256" cy="6375833"/>
          </a:xfrm>
          <a:prstGeom prst="rect">
            <a:avLst/>
          </a:prstGeom>
          <a:noFill/>
          <a:ln>
            <a:solidFill>
              <a:schemeClr val="bg1">
                <a:lumMod val="75000"/>
              </a:schemeClr>
            </a:solidFill>
          </a:ln>
        </p:spPr>
      </p:pic>
    </p:spTree>
    <p:extLst>
      <p:ext uri="{BB962C8B-B14F-4D97-AF65-F5344CB8AC3E}">
        <p14:creationId xmlns:p14="http://schemas.microsoft.com/office/powerpoint/2010/main" val="391532099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50761068"/>
              </p:ext>
            </p:extLst>
          </p:nvPr>
        </p:nvGraphicFramePr>
        <p:xfrm>
          <a:off x="4514659" y="2029851"/>
          <a:ext cx="3162682" cy="2798298"/>
        </p:xfrm>
        <a:graphic>
          <a:graphicData uri="http://schemas.openxmlformats.org/drawingml/2006/table">
            <a:tbl>
              <a:tblPr>
                <a:tableStyleId>{5C22544A-7EE6-4342-B048-85BDC9FD1C3A}</a:tableStyleId>
              </a:tblPr>
              <a:tblGrid>
                <a:gridCol w="1581341">
                  <a:extLst>
                    <a:ext uri="{9D8B030D-6E8A-4147-A177-3AD203B41FA5}">
                      <a16:colId xmlns:a16="http://schemas.microsoft.com/office/drawing/2014/main" val="20000"/>
                    </a:ext>
                  </a:extLst>
                </a:gridCol>
                <a:gridCol w="1581341">
                  <a:extLst>
                    <a:ext uri="{9D8B030D-6E8A-4147-A177-3AD203B41FA5}">
                      <a16:colId xmlns:a16="http://schemas.microsoft.com/office/drawing/2014/main" val="20001"/>
                    </a:ext>
                  </a:extLst>
                </a:gridCol>
              </a:tblGrid>
              <a:tr h="1399149">
                <a:tc>
                  <a:txBody>
                    <a:bodyPr/>
                    <a:lstStyle/>
                    <a:p>
                      <a:r>
                        <a:rPr lang="en-US" sz="1600" dirty="0" smtClean="0">
                          <a:solidFill>
                            <a:schemeClr val="bg1"/>
                          </a:solidFill>
                          <a:latin typeface="Corbel" panose="020B0503020204020204" pitchFamily="34" charset="0"/>
                        </a:rPr>
                        <a:t>Low</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gradFill flip="none" rotWithShape="1">
                      <a:gsLst>
                        <a:gs pos="0">
                          <a:srgbClr val="00B050"/>
                        </a:gs>
                        <a:gs pos="50000">
                          <a:srgbClr val="08A94F"/>
                        </a:gs>
                        <a:gs pos="100000">
                          <a:srgbClr val="388049"/>
                        </a:gs>
                      </a:gsLst>
                      <a:path path="circle">
                        <a:fillToRect l="100000" t="100000"/>
                      </a:path>
                      <a:tileRect r="-100000" b="-100000"/>
                    </a:gradFill>
                  </a:tcPr>
                </a:tc>
                <a:tc>
                  <a:txBody>
                    <a:bodyPr/>
                    <a:lstStyle/>
                    <a:p>
                      <a:r>
                        <a:rPr lang="en-US" sz="1600" dirty="0" smtClean="0">
                          <a:solidFill>
                            <a:schemeClr val="bg1"/>
                          </a:solidFill>
                          <a:latin typeface="Corbel" panose="020B0503020204020204" pitchFamily="34" charset="0"/>
                        </a:rPr>
                        <a:t>High</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Low</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gradFill flip="none" rotWithShape="1">
                      <a:gsLst>
                        <a:gs pos="0">
                          <a:srgbClr val="FF3300"/>
                        </a:gs>
                        <a:gs pos="38000">
                          <a:srgbClr val="C00000"/>
                        </a:gs>
                        <a:gs pos="61000">
                          <a:srgbClr val="05AC4F"/>
                        </a:gs>
                      </a:gsLst>
                      <a:lin ang="2700000" scaled="1"/>
                      <a:tileRect/>
                    </a:gradFill>
                  </a:tcPr>
                </a:tc>
                <a:extLst>
                  <a:ext uri="{0D108BD9-81ED-4DB2-BD59-A6C34878D82A}">
                    <a16:rowId xmlns:a16="http://schemas.microsoft.com/office/drawing/2014/main" val="10000"/>
                  </a:ext>
                </a:extLst>
              </a:tr>
              <a:tr h="1399149">
                <a:tc>
                  <a:txBody>
                    <a:bodyPr/>
                    <a:lstStyle/>
                    <a:p>
                      <a:r>
                        <a:rPr lang="en-US" sz="1600" dirty="0" smtClean="0">
                          <a:solidFill>
                            <a:schemeClr val="bg1"/>
                          </a:solidFill>
                          <a:latin typeface="Corbel" panose="020B0503020204020204" pitchFamily="34" charset="0"/>
                        </a:rPr>
                        <a:t>Low</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High</a:t>
                      </a:r>
                      <a:endParaRPr lang="en-US" sz="1600" dirty="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gradFill>
                      <a:gsLst>
                        <a:gs pos="100000">
                          <a:srgbClr val="FF3300"/>
                        </a:gs>
                        <a:gs pos="68000">
                          <a:srgbClr val="C00000"/>
                        </a:gs>
                        <a:gs pos="43000">
                          <a:srgbClr val="07AA4F"/>
                        </a:gs>
                      </a:gsLst>
                      <a:lin ang="2700000" scaled="1"/>
                    </a:gradFill>
                  </a:tcPr>
                </a:tc>
                <a:tc>
                  <a:txBody>
                    <a:bodyPr/>
                    <a:lstStyle/>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High</a:t>
                      </a:r>
                      <a:endParaRPr lang="en-US" sz="1600" dirty="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rgbClr val="D41000"/>
                    </a:solidFill>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985" y="1192728"/>
            <a:ext cx="8752136" cy="5130954"/>
          </a:xfrm>
          <a:prstGeom prst="rect">
            <a:avLst/>
          </a:prstGeom>
        </p:spPr>
      </p:pic>
      <p:sp>
        <p:nvSpPr>
          <p:cNvPr id="7" name="TextBox 6"/>
          <p:cNvSpPr txBox="1"/>
          <p:nvPr/>
        </p:nvSpPr>
        <p:spPr>
          <a:xfrm>
            <a:off x="1889985" y="264405"/>
            <a:ext cx="8494005" cy="707886"/>
          </a:xfrm>
          <a:prstGeom prst="rect">
            <a:avLst/>
          </a:prstGeom>
          <a:noFill/>
        </p:spPr>
        <p:txBody>
          <a:bodyPr wrap="square" rtlCol="0">
            <a:spAutoFit/>
          </a:bodyPr>
          <a:lstStyle/>
          <a:p>
            <a:pPr algn="ctr"/>
            <a:r>
              <a:rPr lang="en-US" sz="4000" b="1" dirty="0" smtClean="0">
                <a:solidFill>
                  <a:schemeClr val="bg1"/>
                </a:solidFill>
                <a:effectLst>
                  <a:outerShdw blurRad="38100" dist="38100" dir="2700000" algn="tl">
                    <a:srgbClr val="000000">
                      <a:alpha val="43137"/>
                    </a:srgbClr>
                  </a:outerShdw>
                </a:effectLst>
              </a:rPr>
              <a:t>Seedling density</a:t>
            </a:r>
            <a:endParaRPr lang="en-US" sz="4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724085"/>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90943314"/>
              </p:ext>
            </p:extLst>
          </p:nvPr>
        </p:nvGraphicFramePr>
        <p:xfrm>
          <a:off x="7501225" y="1458159"/>
          <a:ext cx="4281531" cy="3719307"/>
        </p:xfrm>
        <a:graphic>
          <a:graphicData uri="http://schemas.openxmlformats.org/drawingml/2006/table">
            <a:tbl>
              <a:tblPr firstRow="1" bandRow="1">
                <a:tableStyleId>{5C22544A-7EE6-4342-B048-85BDC9FD1C3A}</a:tableStyleId>
              </a:tblPr>
              <a:tblGrid>
                <a:gridCol w="1427177">
                  <a:extLst>
                    <a:ext uri="{9D8B030D-6E8A-4147-A177-3AD203B41FA5}">
                      <a16:colId xmlns:a16="http://schemas.microsoft.com/office/drawing/2014/main" val="20000"/>
                    </a:ext>
                  </a:extLst>
                </a:gridCol>
                <a:gridCol w="1427177">
                  <a:extLst>
                    <a:ext uri="{9D8B030D-6E8A-4147-A177-3AD203B41FA5}">
                      <a16:colId xmlns:a16="http://schemas.microsoft.com/office/drawing/2014/main" val="20001"/>
                    </a:ext>
                  </a:extLst>
                </a:gridCol>
                <a:gridCol w="1427177">
                  <a:extLst>
                    <a:ext uri="{9D8B030D-6E8A-4147-A177-3AD203B41FA5}">
                      <a16:colId xmlns:a16="http://schemas.microsoft.com/office/drawing/2014/main" val="20003"/>
                    </a:ext>
                  </a:extLst>
                </a:gridCol>
              </a:tblGrid>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E5B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47000">
                          <a:srgbClr val="155F12"/>
                        </a:gs>
                        <a:gs pos="54000">
                          <a:srgbClr val="6EE5B7"/>
                        </a:gs>
                        <a:gs pos="0">
                          <a:schemeClr val="accent6">
                            <a:lumMod val="50000"/>
                          </a:schemeClr>
                        </a:gs>
                        <a:gs pos="100000">
                          <a:srgbClr val="6EE5B7"/>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gradFill>
                      <a:gsLst>
                        <a:gs pos="47000">
                          <a:srgbClr val="FF0000"/>
                        </a:gs>
                        <a:gs pos="0">
                          <a:srgbClr val="FF0000"/>
                        </a:gs>
                        <a:gs pos="56000">
                          <a:srgbClr val="6EE5B7"/>
                        </a:gs>
                        <a:gs pos="100000">
                          <a:srgbClr val="6EE5B7"/>
                        </a:gs>
                      </a:gsLst>
                      <a:lin ang="3000000" scaled="0"/>
                    </a:gradFill>
                  </a:tcPr>
                </a:tc>
                <a:extLst>
                  <a:ext uri="{0D108BD9-81ED-4DB2-BD59-A6C34878D82A}">
                    <a16:rowId xmlns:a16="http://schemas.microsoft.com/office/drawing/2014/main" val="10000"/>
                  </a:ext>
                </a:extLst>
              </a:tr>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6EE5B7"/>
                        </a:gs>
                        <a:gs pos="48000">
                          <a:srgbClr val="6EE5B7"/>
                        </a:gs>
                        <a:gs pos="55000">
                          <a:srgbClr val="155F12"/>
                        </a:gs>
                        <a:gs pos="100000">
                          <a:srgbClr val="155F12"/>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155F1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2000">
                          <a:srgbClr val="FF0000"/>
                        </a:gs>
                        <a:gs pos="45000">
                          <a:srgbClr val="FF0000"/>
                        </a:gs>
                        <a:gs pos="56000">
                          <a:srgbClr val="155F12"/>
                        </a:gs>
                        <a:gs pos="100000">
                          <a:srgbClr val="155F12"/>
                        </a:gs>
                      </a:gsLst>
                      <a:lin ang="3000000" scaled="0"/>
                    </a:gradFill>
                  </a:tcPr>
                </a:tc>
                <a:extLst>
                  <a:ext uri="{0D108BD9-81ED-4DB2-BD59-A6C34878D82A}">
                    <a16:rowId xmlns:a16="http://schemas.microsoft.com/office/drawing/2014/main" val="10001"/>
                  </a:ext>
                </a:extLst>
              </a:tr>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gradFill>
                      <a:gsLst>
                        <a:gs pos="0">
                          <a:srgbClr val="6EE5B7"/>
                        </a:gs>
                        <a:gs pos="42000">
                          <a:srgbClr val="6EE5B7"/>
                        </a:gs>
                        <a:gs pos="54000">
                          <a:srgbClr val="FF0000"/>
                        </a:gs>
                        <a:gs pos="100000">
                          <a:srgbClr val="FF0000"/>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155F12"/>
                        </a:gs>
                        <a:gs pos="46000">
                          <a:srgbClr val="155F12"/>
                        </a:gs>
                        <a:gs pos="55000">
                          <a:srgbClr val="FF0000"/>
                        </a:gs>
                        <a:gs pos="100000">
                          <a:srgbClr val="FF0000"/>
                        </a:gs>
                      </a:gsLst>
                      <a:lin ang="3000000" scaled="0"/>
                    </a:gradFill>
                  </a:tcPr>
                </a:tc>
                <a:tc>
                  <a:txBody>
                    <a:bodyPr/>
                    <a:lstStyle/>
                    <a:p>
                      <a:endParaRPr lang="en-US" b="1"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bl>
          </a:graphicData>
        </a:graphic>
      </p:graphicFrame>
      <p:grpSp>
        <p:nvGrpSpPr>
          <p:cNvPr id="3" name="Group 2"/>
          <p:cNvGrpSpPr/>
          <p:nvPr/>
        </p:nvGrpSpPr>
        <p:grpSpPr>
          <a:xfrm>
            <a:off x="6618515" y="613659"/>
            <a:ext cx="5164242" cy="4614736"/>
            <a:chOff x="3685147" y="2125060"/>
            <a:chExt cx="5071755" cy="4614736"/>
          </a:xfrm>
        </p:grpSpPr>
        <p:sp>
          <p:nvSpPr>
            <p:cNvPr id="4" name="TextBox 3"/>
            <p:cNvSpPr txBox="1"/>
            <p:nvPr/>
          </p:nvSpPr>
          <p:spPr>
            <a:xfrm>
              <a:off x="4475371" y="2125060"/>
              <a:ext cx="4281531" cy="830997"/>
            </a:xfrm>
            <a:prstGeom prst="rect">
              <a:avLst/>
            </a:prstGeom>
            <a:noFill/>
          </p:spPr>
          <p:txBody>
            <a:bodyPr wrap="square" rtlCol="0">
              <a:spAutoFit/>
            </a:bodyPr>
            <a:lstStyle/>
            <a:p>
              <a:pPr algn="ctr" defTabSz="457200"/>
              <a:r>
                <a:rPr lang="en-US" sz="2400" b="1" cap="small" spc="300" dirty="0" err="1">
                  <a:solidFill>
                    <a:schemeClr val="bg1"/>
                  </a:solidFill>
                  <a:effectLst>
                    <a:outerShdw blurRad="38100" dist="38100" dir="2700000" algn="tl">
                      <a:srgbClr val="000000">
                        <a:alpha val="43137"/>
                      </a:srgbClr>
                    </a:outerShdw>
                  </a:effectLst>
                </a:rPr>
                <a:t>Storrie</a:t>
              </a:r>
              <a:r>
                <a:rPr lang="en-US" sz="2400" cap="small" spc="300" dirty="0">
                  <a:solidFill>
                    <a:schemeClr val="bg1"/>
                  </a:solidFill>
                  <a:effectLst>
                    <a:outerShdw blurRad="38100" dist="38100" dir="2700000" algn="tl">
                      <a:srgbClr val="000000">
                        <a:alpha val="43137"/>
                      </a:srgbClr>
                    </a:outerShdw>
                  </a:effectLst>
                </a:rPr>
                <a:t> </a:t>
              </a:r>
              <a:r>
                <a:rPr lang="en-US" sz="2400" b="1" cap="small" spc="300" dirty="0" smtClean="0">
                  <a:solidFill>
                    <a:schemeClr val="bg1"/>
                  </a:solidFill>
                  <a:effectLst>
                    <a:outerShdw blurRad="38100" dist="38100" dir="2700000" algn="tl">
                      <a:srgbClr val="000000">
                        <a:alpha val="43137"/>
                      </a:srgbClr>
                    </a:outerShdw>
                  </a:effectLst>
                </a:rPr>
                <a:t>Fire</a:t>
              </a:r>
            </a:p>
            <a:p>
              <a:pPr algn="ctr" defTabSz="457200"/>
              <a:r>
                <a:rPr lang="en-US" sz="2400" b="1" cap="small" spc="300" dirty="0" smtClean="0">
                  <a:solidFill>
                    <a:schemeClr val="bg1"/>
                  </a:solidFill>
                  <a:effectLst>
                    <a:outerShdw blurRad="38100" dist="38100" dir="2700000" algn="tl">
                      <a:srgbClr val="000000">
                        <a:alpha val="43137"/>
                      </a:srgbClr>
                    </a:outerShdw>
                  </a:effectLst>
                </a:rPr>
                <a:t>2000</a:t>
              </a:r>
              <a:endParaRPr lang="en-US" sz="2400" b="1" cap="small" spc="300" dirty="0">
                <a:solidFill>
                  <a:schemeClr val="bg1"/>
                </a:solidFill>
                <a:effectLst>
                  <a:outerShdw blurRad="38100" dist="38100" dir="2700000" algn="tl">
                    <a:srgbClr val="000000">
                      <a:alpha val="43137"/>
                    </a:srgbClr>
                  </a:outerShdw>
                </a:effectLst>
              </a:endParaRPr>
            </a:p>
          </p:txBody>
        </p:sp>
        <p:sp>
          <p:nvSpPr>
            <p:cNvPr id="5" name="TextBox 4"/>
            <p:cNvSpPr txBox="1"/>
            <p:nvPr/>
          </p:nvSpPr>
          <p:spPr>
            <a:xfrm rot="16200000">
              <a:off x="2240992" y="4413713"/>
              <a:ext cx="3719308" cy="830997"/>
            </a:xfrm>
            <a:prstGeom prst="rect">
              <a:avLst/>
            </a:prstGeom>
            <a:noFill/>
          </p:spPr>
          <p:txBody>
            <a:bodyPr wrap="square" rtlCol="0">
              <a:spAutoFit/>
            </a:bodyPr>
            <a:lstStyle/>
            <a:p>
              <a:pPr algn="ctr" defTabSz="457200"/>
              <a:r>
                <a:rPr lang="en-US" sz="2400" b="1" cap="small" spc="300" dirty="0">
                  <a:solidFill>
                    <a:prstClr val="white">
                      <a:lumMod val="95000"/>
                    </a:prstClr>
                  </a:solidFill>
                  <a:effectLst>
                    <a:outerShdw blurRad="38100" dist="38100" dir="2700000" algn="tl">
                      <a:srgbClr val="000000">
                        <a:alpha val="43137"/>
                      </a:srgbClr>
                    </a:outerShdw>
                  </a:effectLst>
                </a:rPr>
                <a:t>Chips </a:t>
              </a:r>
              <a:r>
                <a:rPr lang="en-US" sz="2400" b="1" cap="small" spc="300" dirty="0" smtClean="0">
                  <a:solidFill>
                    <a:prstClr val="white">
                      <a:lumMod val="95000"/>
                    </a:prstClr>
                  </a:solidFill>
                  <a:effectLst>
                    <a:outerShdw blurRad="38100" dist="38100" dir="2700000" algn="tl">
                      <a:srgbClr val="000000">
                        <a:alpha val="43137"/>
                      </a:srgbClr>
                    </a:outerShdw>
                  </a:effectLst>
                </a:rPr>
                <a:t>Fire</a:t>
              </a:r>
            </a:p>
            <a:p>
              <a:pPr algn="ctr" defTabSz="457200"/>
              <a:r>
                <a:rPr lang="en-US" sz="2400" b="1" cap="small" spc="300" dirty="0" smtClean="0">
                  <a:solidFill>
                    <a:prstClr val="white">
                      <a:lumMod val="95000"/>
                    </a:prstClr>
                  </a:solidFill>
                  <a:effectLst>
                    <a:outerShdw blurRad="38100" dist="38100" dir="2700000" algn="tl">
                      <a:srgbClr val="000000">
                        <a:alpha val="43137"/>
                      </a:srgbClr>
                    </a:outerShdw>
                  </a:effectLst>
                </a:rPr>
                <a:t> 2012</a:t>
              </a:r>
              <a:endParaRPr lang="en-US" sz="2400" b="1" cap="small" spc="300" dirty="0">
                <a:solidFill>
                  <a:prstClr val="white">
                    <a:lumMod val="95000"/>
                  </a:prstClr>
                </a:solidFill>
                <a:effectLst>
                  <a:outerShdw blurRad="38100" dist="38100" dir="2700000" algn="tl">
                    <a:srgbClr val="000000">
                      <a:alpha val="43137"/>
                    </a:srgbClr>
                  </a:outerShdw>
                </a:effectLst>
              </a:endParaRPr>
            </a:p>
          </p:txBody>
        </p:sp>
        <p:sp>
          <p:nvSpPr>
            <p:cNvPr id="6" name="TextBox 5"/>
            <p:cNvSpPr txBox="1"/>
            <p:nvPr/>
          </p:nvSpPr>
          <p:spPr>
            <a:xfrm rot="2909638">
              <a:off x="7416077" y="5967674"/>
              <a:ext cx="1205691" cy="338554"/>
            </a:xfrm>
            <a:prstGeom prst="rect">
              <a:avLst/>
            </a:prstGeom>
            <a:noFill/>
          </p:spPr>
          <p:txBody>
            <a:bodyPr wrap="square" rtlCol="0">
              <a:spAutoFit/>
            </a:bodyPr>
            <a:lstStyle/>
            <a:p>
              <a:pPr defTabSz="457200"/>
              <a:r>
                <a:rPr lang="en-US" sz="1600" b="1" dirty="0">
                  <a:solidFill>
                    <a:schemeClr val="bg1"/>
                  </a:solidFill>
                </a:rPr>
                <a:t>high-high</a:t>
              </a:r>
            </a:p>
          </p:txBody>
        </p:sp>
        <p:sp>
          <p:nvSpPr>
            <p:cNvPr id="7" name="TextBox 6"/>
            <p:cNvSpPr txBox="1"/>
            <p:nvPr/>
          </p:nvSpPr>
          <p:spPr>
            <a:xfrm rot="2909638">
              <a:off x="4865787" y="3450762"/>
              <a:ext cx="986068" cy="338554"/>
            </a:xfrm>
            <a:prstGeom prst="rect">
              <a:avLst/>
            </a:prstGeom>
            <a:noFill/>
          </p:spPr>
          <p:txBody>
            <a:bodyPr wrap="square" rtlCol="0">
              <a:spAutoFit/>
            </a:bodyPr>
            <a:lstStyle/>
            <a:p>
              <a:pPr defTabSz="457200"/>
              <a:r>
                <a:rPr lang="en-US" sz="1600" b="1" dirty="0">
                  <a:solidFill>
                    <a:schemeClr val="bg1"/>
                  </a:solidFill>
                </a:rPr>
                <a:t>un-un</a:t>
              </a:r>
            </a:p>
          </p:txBody>
        </p:sp>
        <p:sp>
          <p:nvSpPr>
            <p:cNvPr id="8" name="TextBox 7"/>
            <p:cNvSpPr txBox="1"/>
            <p:nvPr/>
          </p:nvSpPr>
          <p:spPr>
            <a:xfrm rot="2909638">
              <a:off x="6085985" y="4726401"/>
              <a:ext cx="1206139" cy="338554"/>
            </a:xfrm>
            <a:prstGeom prst="rect">
              <a:avLst/>
            </a:prstGeom>
            <a:noFill/>
          </p:spPr>
          <p:txBody>
            <a:bodyPr wrap="square" rtlCol="0">
              <a:spAutoFit/>
            </a:bodyPr>
            <a:lstStyle/>
            <a:p>
              <a:pPr defTabSz="457200"/>
              <a:r>
                <a:rPr lang="en-US" sz="1600" b="1" dirty="0">
                  <a:solidFill>
                    <a:schemeClr val="bg1"/>
                  </a:solidFill>
                </a:rPr>
                <a:t>low-low</a:t>
              </a:r>
            </a:p>
          </p:txBody>
        </p:sp>
      </p:gr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212" y="1795443"/>
            <a:ext cx="4892640" cy="3412125"/>
          </a:xfrm>
          <a:prstGeom prst="rect">
            <a:avLst/>
          </a:prstGeom>
          <a:ln>
            <a:solidFill>
              <a:schemeClr val="bg1"/>
            </a:solidFill>
          </a:ln>
        </p:spPr>
      </p:pic>
      <p:grpSp>
        <p:nvGrpSpPr>
          <p:cNvPr id="11" name="Group 10"/>
          <p:cNvGrpSpPr/>
          <p:nvPr/>
        </p:nvGrpSpPr>
        <p:grpSpPr>
          <a:xfrm>
            <a:off x="2395345" y="5670659"/>
            <a:ext cx="7721142" cy="1074592"/>
            <a:chOff x="2401523" y="5627410"/>
            <a:chExt cx="7721142" cy="1074592"/>
          </a:xfrm>
        </p:grpSpPr>
        <p:sp>
          <p:nvSpPr>
            <p:cNvPr id="12" name="Right Arrow 11"/>
            <p:cNvSpPr/>
            <p:nvPr/>
          </p:nvSpPr>
          <p:spPr>
            <a:xfrm>
              <a:off x="2878877" y="6036362"/>
              <a:ext cx="6577268" cy="665640"/>
            </a:xfrm>
            <a:prstGeom prst="rightArrow">
              <a:avLst/>
            </a:prstGeom>
            <a:gradFill flip="none" rotWithShape="1">
              <a:gsLst>
                <a:gs pos="100000">
                  <a:srgbClr val="6EE5B7"/>
                </a:gs>
                <a:gs pos="38000">
                  <a:srgbClr val="FFFF00"/>
                </a:gs>
                <a:gs pos="71000">
                  <a:srgbClr val="155F12"/>
                </a:gs>
                <a:gs pos="0">
                  <a:srgbClr val="FF0000"/>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401523" y="5627410"/>
              <a:ext cx="1325075"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rPr>
                <a:t>-500</a:t>
              </a:r>
              <a:endParaRPr lang="en-US" sz="2400" b="1" dirty="0">
                <a:solidFill>
                  <a:schemeClr val="bg1"/>
                </a:solidFill>
                <a:effectLst>
                  <a:outerShdw blurRad="38100" dist="38100" dir="2700000" algn="tl">
                    <a:srgbClr val="000000">
                      <a:alpha val="43137"/>
                    </a:srgbClr>
                  </a:outerShdw>
                </a:effectLst>
              </a:endParaRPr>
            </a:p>
          </p:txBody>
        </p:sp>
        <p:sp>
          <p:nvSpPr>
            <p:cNvPr id="14" name="TextBox 13"/>
            <p:cNvSpPr txBox="1"/>
            <p:nvPr/>
          </p:nvSpPr>
          <p:spPr>
            <a:xfrm>
              <a:off x="8789624" y="5627410"/>
              <a:ext cx="1333041"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rPr>
                <a:t>1100</a:t>
              </a:r>
              <a:endParaRPr lang="en-US" sz="2400" b="1" dirty="0">
                <a:solidFill>
                  <a:schemeClr val="bg1"/>
                </a:solidFill>
                <a:effectLst>
                  <a:outerShdw blurRad="38100" dist="38100" dir="2700000" algn="tl">
                    <a:srgbClr val="000000">
                      <a:alpha val="43137"/>
                    </a:srgbClr>
                  </a:outerShdw>
                </a:effectLst>
              </a:endParaRPr>
            </a:p>
          </p:txBody>
        </p:sp>
        <p:sp>
          <p:nvSpPr>
            <p:cNvPr id="15" name="TextBox 14"/>
            <p:cNvSpPr txBox="1"/>
            <p:nvPr/>
          </p:nvSpPr>
          <p:spPr>
            <a:xfrm>
              <a:off x="5514028" y="5636218"/>
              <a:ext cx="1900111" cy="523220"/>
            </a:xfrm>
            <a:prstGeom prst="rect">
              <a:avLst/>
            </a:prstGeom>
            <a:noFill/>
          </p:spPr>
          <p:txBody>
            <a:bodyPr wrap="square" rtlCol="0">
              <a:spAutoFit/>
            </a:bodyPr>
            <a:lstStyle/>
            <a:p>
              <a:r>
                <a:rPr lang="en-US" sz="2800" b="1" dirty="0" err="1" smtClean="0">
                  <a:solidFill>
                    <a:schemeClr val="bg1"/>
                  </a:solidFill>
                  <a:effectLst>
                    <a:outerShdw blurRad="38100" dist="38100" dir="2700000" algn="tl">
                      <a:srgbClr val="000000">
                        <a:alpha val="43137"/>
                      </a:srgbClr>
                    </a:outerShdw>
                  </a:effectLst>
                </a:rPr>
                <a:t>RdNBR</a:t>
              </a:r>
              <a:endParaRPr lang="en-US" sz="2800" b="1" dirty="0">
                <a:solidFill>
                  <a:schemeClr val="bg1"/>
                </a:solidFill>
                <a:effectLst>
                  <a:outerShdw blurRad="38100" dist="38100" dir="2700000" algn="tl">
                    <a:srgbClr val="000000">
                      <a:alpha val="43137"/>
                    </a:srgbClr>
                  </a:outerShdw>
                </a:effectLst>
              </a:endParaRPr>
            </a:p>
          </p:txBody>
        </p:sp>
      </p:grpSp>
      <p:sp>
        <p:nvSpPr>
          <p:cNvPr id="17" name="TextBox 16"/>
          <p:cNvSpPr txBox="1"/>
          <p:nvPr/>
        </p:nvSpPr>
        <p:spPr>
          <a:xfrm>
            <a:off x="0" y="277815"/>
            <a:ext cx="12192000" cy="923330"/>
          </a:xfrm>
          <a:prstGeom prst="rect">
            <a:avLst/>
          </a:prstGeom>
          <a:noFill/>
          <a:ln>
            <a:noFill/>
          </a:ln>
        </p:spPr>
        <p:txBody>
          <a:bodyPr wrap="square" rtlCol="0">
            <a:spAutoFit/>
          </a:bodyPr>
          <a:lstStyle/>
          <a:p>
            <a:pPr algn="ctr"/>
            <a:r>
              <a:rPr lang="en-US" sz="5400" b="1" dirty="0" smtClean="0">
                <a:ln w="12700" cmpd="sng">
                  <a:solidFill>
                    <a:schemeClr val="bg2">
                      <a:lumMod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rPr>
              <a:t>Design</a:t>
            </a:r>
            <a:endParaRPr lang="en-US" sz="5400" b="1" dirty="0">
              <a:ln w="12700" cmpd="sng">
                <a:solidFill>
                  <a:schemeClr val="bg2">
                    <a:lumMod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endParaRPr>
          </a:p>
        </p:txBody>
      </p:sp>
    </p:spTree>
    <p:extLst>
      <p:ext uri="{BB962C8B-B14F-4D97-AF65-F5344CB8AC3E}">
        <p14:creationId xmlns:p14="http://schemas.microsoft.com/office/powerpoint/2010/main" val="304636718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1938"/>
            <a:ext cx="12192000" cy="830997"/>
          </a:xfrm>
          <a:prstGeom prst="rect">
            <a:avLst/>
          </a:prstGeom>
          <a:noFill/>
        </p:spPr>
        <p:txBody>
          <a:bodyPr wrap="square" rtlCol="0" anchor="t">
            <a:spAutoFit/>
          </a:bodyPr>
          <a:lstStyle/>
          <a:p>
            <a:pPr algn="ctr">
              <a:spcAft>
                <a:spcPts val="600"/>
              </a:spcAft>
            </a:pPr>
            <a:r>
              <a:rPr lang="en-US" sz="4800" b="1" dirty="0" smtClean="0">
                <a:ln w="12700" cmpd="sng">
                  <a:solidFill>
                    <a:schemeClr val="tx1">
                      <a:lumMod val="50000"/>
                      <a:lumOff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rPr>
              <a:t>Montane chaparral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193" y="932935"/>
            <a:ext cx="8665614" cy="5781220"/>
          </a:xfrm>
          <a:prstGeom prst="rect">
            <a:avLst/>
          </a:prstGeom>
        </p:spPr>
      </p:pic>
    </p:spTree>
    <p:extLst>
      <p:ext uri="{BB962C8B-B14F-4D97-AF65-F5344CB8AC3E}">
        <p14:creationId xmlns:p14="http://schemas.microsoft.com/office/powerpoint/2010/main" val="4192551740"/>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693" y="1241363"/>
            <a:ext cx="7865034" cy="5246033"/>
          </a:xfrm>
          <a:prstGeom prst="rect">
            <a:avLst/>
          </a:prstGeom>
        </p:spPr>
      </p:pic>
      <p:pic>
        <p:nvPicPr>
          <p:cNvPr id="3074" name="Picture 2" descr="Image result for clip art stump sprout"/>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17487" y="4468970"/>
            <a:ext cx="2174513" cy="14485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lip art seedl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423" y="1241363"/>
            <a:ext cx="1579790" cy="22488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oak clip ar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02445" y="1241363"/>
            <a:ext cx="1668716" cy="166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41530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575" y="978310"/>
            <a:ext cx="3473890" cy="2302693"/>
            <a:chOff x="155575" y="1279341"/>
            <a:chExt cx="3473890" cy="2302693"/>
          </a:xfrm>
        </p:grpSpPr>
        <p:pic>
          <p:nvPicPr>
            <p:cNvPr id="2050" name="Picture 2" descr="Image result for ceanothus integerri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22" name="Group 21"/>
          <p:cNvGrpSpPr/>
          <p:nvPr/>
        </p:nvGrpSpPr>
        <p:grpSpPr>
          <a:xfrm>
            <a:off x="4141037" y="463459"/>
            <a:ext cx="3573197" cy="2515523"/>
            <a:chOff x="4322634" y="1267180"/>
            <a:chExt cx="3476242" cy="2310626"/>
          </a:xfrm>
        </p:grpSpPr>
        <p:pic>
          <p:nvPicPr>
            <p:cNvPr id="2052" name="Picture 4" descr="http://calscape.com/Photos/Ceanothus_cordulatus_image55.jpg"/>
            <p:cNvPicPr>
              <a:picLocks noChangeAspect="1" noChangeArrowheads="1"/>
            </p:cNvPicPr>
            <p:nvPr/>
          </p:nvPicPr>
          <p:blipFill rotWithShape="1">
            <a:blip r:embed="rId3">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324986" y="1274815"/>
              <a:ext cx="3473890" cy="769441"/>
            </a:xfrm>
            <a:prstGeom prst="rect">
              <a:avLst/>
            </a:prstGeom>
            <a:solidFill>
              <a:srgbClr val="D9D9D9">
                <a:alpha val="51000"/>
              </a:srgbClr>
            </a:solidFill>
          </p:spPr>
          <p:txBody>
            <a:bodyPr wrap="square" rtlCol="0" anchor="ctr">
              <a:spAutoFit/>
            </a:bodyPr>
            <a:lstStyle/>
            <a:p>
              <a:pPr algn="ctr"/>
              <a:r>
                <a:rPr lang="en-US" sz="2800" dirty="0" smtClean="0"/>
                <a:t>Mountain whitethorn</a:t>
              </a:r>
            </a:p>
            <a:p>
              <a:pPr algn="ctr"/>
              <a:r>
                <a:rPr lang="en-US" sz="1600" i="1" dirty="0" smtClean="0"/>
                <a:t>(</a:t>
              </a:r>
              <a:r>
                <a:rPr lang="en-US" sz="1600" i="1" dirty="0" err="1" smtClean="0"/>
                <a:t>Ceanothus</a:t>
              </a:r>
              <a:r>
                <a:rPr lang="en-US" sz="1600" i="1" dirty="0" smtClean="0"/>
                <a:t> </a:t>
              </a:r>
              <a:r>
                <a:rPr lang="en-US" sz="1600" i="1" dirty="0" err="1" smtClean="0"/>
                <a:t>cordulatus</a:t>
              </a:r>
              <a:r>
                <a:rPr lang="en-US" sz="1600" i="1" dirty="0" smtClean="0"/>
                <a:t>)</a:t>
              </a:r>
              <a:endParaRPr lang="en-US" sz="1600" i="1" dirty="0"/>
            </a:p>
          </p:txBody>
        </p:sp>
      </p:grpSp>
      <p:grpSp>
        <p:nvGrpSpPr>
          <p:cNvPr id="11" name="Group 10"/>
          <p:cNvGrpSpPr/>
          <p:nvPr/>
        </p:nvGrpSpPr>
        <p:grpSpPr>
          <a:xfrm>
            <a:off x="4118634" y="2605984"/>
            <a:ext cx="3573197" cy="2335964"/>
            <a:chOff x="4290646" y="1290565"/>
            <a:chExt cx="3553753" cy="2291468"/>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1525" t="15414" r="25079" b="35506"/>
            <a:stretch/>
          </p:blipFill>
          <p:spPr>
            <a:xfrm>
              <a:off x="4290646" y="1294227"/>
              <a:ext cx="3553753" cy="2287806"/>
            </a:xfrm>
            <a:prstGeom prst="rect">
              <a:avLst/>
            </a:prstGeom>
            <a:ln w="9525">
              <a:solidFill>
                <a:schemeClr val="tx1"/>
              </a:solidFill>
            </a:ln>
          </p:spPr>
        </p:pic>
        <p:sp>
          <p:nvSpPr>
            <p:cNvPr id="9" name="TextBox 8"/>
            <p:cNvSpPr txBox="1"/>
            <p:nvPr/>
          </p:nvSpPr>
          <p:spPr>
            <a:xfrm>
              <a:off x="4290646" y="1290565"/>
              <a:ext cx="3553753" cy="830997"/>
            </a:xfrm>
            <a:prstGeom prst="rect">
              <a:avLst/>
            </a:prstGeom>
            <a:solidFill>
              <a:srgbClr val="D9D9D9">
                <a:alpha val="51000"/>
              </a:srgbClr>
            </a:solidFill>
          </p:spPr>
          <p:txBody>
            <a:bodyPr wrap="square" rtlCol="0" anchor="ctr">
              <a:spAutoFit/>
            </a:bodyPr>
            <a:lstStyle/>
            <a:p>
              <a:pPr algn="ctr"/>
              <a:r>
                <a:rPr lang="en-US" sz="2800" dirty="0" smtClean="0"/>
                <a:t>Greenleaf </a:t>
              </a:r>
              <a:r>
                <a:rPr lang="en-US" sz="2800" dirty="0" err="1" smtClean="0"/>
                <a:t>mazanita</a:t>
              </a:r>
              <a:endParaRPr lang="en-US" sz="2800" dirty="0" smtClean="0"/>
            </a:p>
            <a:p>
              <a:pPr algn="ctr"/>
              <a:r>
                <a:rPr lang="en-US" i="1" dirty="0" smtClean="0"/>
                <a:t>(</a:t>
              </a:r>
              <a:r>
                <a:rPr lang="en-US" i="1" dirty="0" err="1" smtClean="0"/>
                <a:t>Arctostaphylos</a:t>
              </a:r>
              <a:r>
                <a:rPr lang="en-US" i="1" dirty="0" smtClean="0"/>
                <a:t> </a:t>
              </a:r>
              <a:r>
                <a:rPr lang="en-US" i="1" dirty="0" err="1" smtClean="0"/>
                <a:t>patula</a:t>
              </a:r>
              <a:r>
                <a:rPr lang="en-US" dirty="0" smtClean="0"/>
                <a:t>)</a:t>
              </a:r>
              <a:endParaRPr lang="en-US" i="1" dirty="0" smtClean="0"/>
            </a:p>
          </p:txBody>
        </p:sp>
      </p:grpSp>
      <p:sp>
        <p:nvSpPr>
          <p:cNvPr id="13" name="TextBox 12"/>
          <p:cNvSpPr txBox="1"/>
          <p:nvPr/>
        </p:nvSpPr>
        <p:spPr>
          <a:xfrm>
            <a:off x="8322276" y="242260"/>
            <a:ext cx="3668577" cy="523220"/>
          </a:xfrm>
          <a:prstGeom prst="rect">
            <a:avLst/>
          </a:prstGeom>
          <a:solidFill>
            <a:srgbClr val="009900"/>
          </a:solidFill>
        </p:spPr>
        <p:txBody>
          <a:bodyPr wrap="square" rtlCol="0" anchor="ctr">
            <a:spAutoFit/>
          </a:bodyPr>
          <a:lstStyle/>
          <a:p>
            <a:pPr algn="ctr"/>
            <a:r>
              <a:rPr lang="en-US" sz="2800" b="1" dirty="0" smtClean="0"/>
              <a:t>Obligate </a:t>
            </a:r>
            <a:r>
              <a:rPr lang="en-US" sz="2800" b="1" dirty="0" err="1" smtClean="0"/>
              <a:t>sprouters</a:t>
            </a:r>
            <a:endParaRPr lang="en-US" sz="2800" b="1" dirty="0"/>
          </a:p>
        </p:txBody>
      </p:sp>
      <p:grpSp>
        <p:nvGrpSpPr>
          <p:cNvPr id="21" name="Group 20"/>
          <p:cNvGrpSpPr/>
          <p:nvPr/>
        </p:nvGrpSpPr>
        <p:grpSpPr>
          <a:xfrm>
            <a:off x="8322276" y="884071"/>
            <a:ext cx="3573197" cy="2396932"/>
            <a:chOff x="4319234" y="4206240"/>
            <a:chExt cx="3460200" cy="2396932"/>
          </a:xfrm>
        </p:grpSpPr>
        <p:pic>
          <p:nvPicPr>
            <p:cNvPr id="2054" name="Picture 6" descr="Ribes roezlii Sierra Gooseberry"/>
            <p:cNvPicPr>
              <a:picLocks noChangeAspect="1" noChangeArrowheads="1"/>
            </p:cNvPicPr>
            <p:nvPr/>
          </p:nvPicPr>
          <p:blipFill rotWithShape="1">
            <a:blip r:embed="rId5">
              <a:extLst>
                <a:ext uri="{28A0092B-C50C-407E-A947-70E740481C1C}">
                  <a14:useLocalDpi xmlns:a14="http://schemas.microsoft.com/office/drawing/2010/main" val="0"/>
                </a:ext>
              </a:extLst>
            </a:blip>
            <a:srcRect t="24274" b="17455"/>
            <a:stretch/>
          </p:blipFill>
          <p:spPr bwMode="auto">
            <a:xfrm>
              <a:off x="4324987" y="4206240"/>
              <a:ext cx="3454447" cy="23969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319234" y="4206240"/>
              <a:ext cx="3460200" cy="800219"/>
            </a:xfrm>
            <a:prstGeom prst="rect">
              <a:avLst/>
            </a:prstGeom>
            <a:solidFill>
              <a:srgbClr val="D9D9D9">
                <a:alpha val="51000"/>
              </a:srgbClr>
            </a:solidFill>
          </p:spPr>
          <p:txBody>
            <a:bodyPr wrap="square" rtlCol="0" anchor="ctr">
              <a:spAutoFit/>
            </a:bodyPr>
            <a:lstStyle/>
            <a:p>
              <a:pPr algn="ctr"/>
              <a:r>
                <a:rPr lang="en-US" sz="2800" dirty="0" smtClean="0"/>
                <a:t>Sierra gooseberry</a:t>
              </a:r>
            </a:p>
            <a:p>
              <a:pPr algn="ctr"/>
              <a:r>
                <a:rPr lang="en-US" i="1" dirty="0" smtClean="0"/>
                <a:t>(</a:t>
              </a:r>
              <a:r>
                <a:rPr lang="en-US" i="1" dirty="0" err="1" smtClean="0"/>
                <a:t>Ribes</a:t>
              </a:r>
              <a:r>
                <a:rPr lang="en-US" i="1" dirty="0" smtClean="0"/>
                <a:t> </a:t>
              </a:r>
              <a:r>
                <a:rPr lang="en-US" i="1" dirty="0" err="1" smtClean="0"/>
                <a:t>roezlii</a:t>
              </a:r>
              <a:r>
                <a:rPr lang="en-US" i="1" dirty="0" smtClean="0"/>
                <a:t>)</a:t>
              </a:r>
              <a:endParaRPr lang="en-US" i="1" dirty="0"/>
            </a:p>
          </p:txBody>
        </p:sp>
      </p:grpSp>
      <p:grpSp>
        <p:nvGrpSpPr>
          <p:cNvPr id="14" name="Group 13"/>
          <p:cNvGrpSpPr/>
          <p:nvPr/>
        </p:nvGrpSpPr>
        <p:grpSpPr>
          <a:xfrm>
            <a:off x="8335234" y="2563666"/>
            <a:ext cx="3569344" cy="2378282"/>
            <a:chOff x="9969504" y="1299575"/>
            <a:chExt cx="2081819" cy="1307412"/>
          </a:xfrm>
        </p:grpSpPr>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18218" t="3566" r="18840" b="36925"/>
            <a:stretch/>
          </p:blipFill>
          <p:spPr>
            <a:xfrm>
              <a:off x="9977062" y="1299575"/>
              <a:ext cx="2074261" cy="1307412"/>
            </a:xfrm>
            <a:prstGeom prst="rect">
              <a:avLst/>
            </a:prstGeom>
          </p:spPr>
        </p:pic>
        <p:sp>
          <p:nvSpPr>
            <p:cNvPr id="17" name="TextBox 16"/>
            <p:cNvSpPr txBox="1"/>
            <p:nvPr/>
          </p:nvSpPr>
          <p:spPr>
            <a:xfrm>
              <a:off x="9969504" y="1299575"/>
              <a:ext cx="2073614" cy="469525"/>
            </a:xfrm>
            <a:prstGeom prst="rect">
              <a:avLst/>
            </a:prstGeom>
            <a:solidFill>
              <a:srgbClr val="D9D9D9">
                <a:alpha val="51000"/>
              </a:srgbClr>
            </a:solidFill>
          </p:spPr>
          <p:txBody>
            <a:bodyPr wrap="square" rtlCol="0" anchor="ctr">
              <a:spAutoFit/>
            </a:bodyPr>
            <a:lstStyle/>
            <a:p>
              <a:pPr algn="ctr"/>
              <a:r>
                <a:rPr lang="en-US" sz="2800" dirty="0" smtClean="0"/>
                <a:t>Snowbrush</a:t>
              </a:r>
            </a:p>
            <a:p>
              <a:pPr algn="ctr"/>
              <a:r>
                <a:rPr lang="en-US" i="1" dirty="0" smtClean="0"/>
                <a:t>(</a:t>
              </a:r>
              <a:r>
                <a:rPr lang="en-US" i="1" dirty="0" err="1" smtClean="0"/>
                <a:t>Ceanothus</a:t>
              </a:r>
              <a:r>
                <a:rPr lang="en-US" i="1" dirty="0" smtClean="0"/>
                <a:t> </a:t>
              </a:r>
              <a:r>
                <a:rPr lang="en-US" i="1" dirty="0" err="1" smtClean="0"/>
                <a:t>velutinus</a:t>
              </a:r>
              <a:r>
                <a:rPr lang="en-US" i="1" dirty="0" smtClean="0"/>
                <a:t>)</a:t>
              </a:r>
              <a:endParaRPr lang="en-US" i="1" dirty="0"/>
            </a:p>
          </p:txBody>
        </p:sp>
      </p:grpSp>
      <p:sp>
        <p:nvSpPr>
          <p:cNvPr id="24" name="TextBox 23"/>
          <p:cNvSpPr txBox="1"/>
          <p:nvPr/>
        </p:nvSpPr>
        <p:spPr>
          <a:xfrm>
            <a:off x="2103120" y="4266928"/>
            <a:ext cx="5921614" cy="2353327"/>
          </a:xfrm>
          <a:prstGeom prst="rect">
            <a:avLst/>
          </a:prstGeom>
          <a:gradFill flip="none" rotWithShape="1">
            <a:gsLst>
              <a:gs pos="31000">
                <a:srgbClr val="FFFF00">
                  <a:alpha val="84000"/>
                </a:srgbClr>
              </a:gs>
              <a:gs pos="76000">
                <a:srgbClr val="009900"/>
              </a:gs>
              <a:gs pos="100000">
                <a:srgbClr val="009900"/>
              </a:gs>
            </a:gsLst>
            <a:lin ang="0" scaled="1"/>
            <a:tileRect/>
          </a:gradFill>
        </p:spPr>
        <p:txBody>
          <a:bodyPr wrap="square" rtlCol="0" anchor="ctr">
            <a:noAutofit/>
          </a:bodyPr>
          <a:lstStyle/>
          <a:p>
            <a:pPr algn="ctr"/>
            <a:r>
              <a:rPr lang="en-US" sz="2800" b="1" dirty="0" smtClean="0"/>
              <a:t>Facultative </a:t>
            </a:r>
            <a:r>
              <a:rPr lang="en-US" sz="2800" b="1" dirty="0" err="1" smtClean="0"/>
              <a:t>sprouter</a:t>
            </a:r>
            <a:r>
              <a:rPr lang="en-US" sz="2800" b="1" dirty="0" smtClean="0"/>
              <a:t>/seeders:</a:t>
            </a:r>
          </a:p>
          <a:p>
            <a:pPr algn="ctr"/>
            <a:r>
              <a:rPr lang="en-US" sz="2800" b="1" dirty="0" smtClean="0"/>
              <a:t>Severity-dependent fire response</a:t>
            </a:r>
            <a:endParaRPr lang="en-US" sz="2800" b="1" dirty="0"/>
          </a:p>
        </p:txBody>
      </p:sp>
      <p:sp>
        <p:nvSpPr>
          <p:cNvPr id="27" name="TextBox 26"/>
          <p:cNvSpPr txBox="1"/>
          <p:nvPr/>
        </p:nvSpPr>
        <p:spPr>
          <a:xfrm>
            <a:off x="141883" y="201849"/>
            <a:ext cx="3473890" cy="523220"/>
          </a:xfrm>
          <a:prstGeom prst="rect">
            <a:avLst/>
          </a:prstGeom>
          <a:solidFill>
            <a:srgbClr val="FFFF00">
              <a:alpha val="89000"/>
            </a:srgbClr>
          </a:solidFill>
        </p:spPr>
        <p:txBody>
          <a:bodyPr wrap="square" rtlCol="0">
            <a:spAutoFit/>
          </a:bodyPr>
          <a:lstStyle/>
          <a:p>
            <a:pPr algn="ctr"/>
            <a:r>
              <a:rPr lang="en-US" sz="2800" b="1" dirty="0" smtClean="0"/>
              <a:t>Obligate seeders</a:t>
            </a:r>
            <a:endParaRPr lang="en-US" sz="2800" b="1" dirty="0"/>
          </a:p>
        </p:txBody>
      </p:sp>
      <p:pic>
        <p:nvPicPr>
          <p:cNvPr id="2" name="Picture 1"/>
          <p:cNvPicPr>
            <a:picLocks noChangeAspect="1"/>
          </p:cNvPicPr>
          <p:nvPr/>
        </p:nvPicPr>
        <p:blipFill>
          <a:blip r:embed="rId7"/>
          <a:stretch>
            <a:fillRect/>
          </a:stretch>
        </p:blipFill>
        <p:spPr>
          <a:xfrm>
            <a:off x="8335234" y="3936735"/>
            <a:ext cx="3556386" cy="2559204"/>
          </a:xfrm>
          <a:prstGeom prst="rect">
            <a:avLst/>
          </a:prstGeom>
        </p:spPr>
      </p:pic>
    </p:spTree>
    <p:extLst>
      <p:ext uri="{BB962C8B-B14F-4D97-AF65-F5344CB8AC3E}">
        <p14:creationId xmlns:p14="http://schemas.microsoft.com/office/powerpoint/2010/main" val="82030923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249387" y="4936841"/>
            <a:ext cx="4966301" cy="1172011"/>
          </a:xfrm>
          <a:prstGeom prst="rect">
            <a:avLst/>
          </a:prstGeom>
          <a:ln>
            <a:solidFill>
              <a:sysClr val="windowText" lastClr="000000"/>
            </a:solidFill>
          </a:ln>
        </p:spPr>
      </p:pic>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21705"/>
          <a:stretch/>
        </p:blipFill>
        <p:spPr>
          <a:xfrm>
            <a:off x="4307610" y="3317138"/>
            <a:ext cx="4707644" cy="1551742"/>
          </a:xfrm>
          <a:prstGeom prst="rect">
            <a:avLst/>
          </a:prstGeom>
          <a:ln>
            <a:solidFill>
              <a:sysClr val="windowText" lastClr="000000"/>
            </a:solidFill>
          </a:ln>
        </p:spPr>
      </p:pic>
      <p:pic>
        <p:nvPicPr>
          <p:cNvPr id="8" name="Picture 7"/>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contrast="50000"/>
                    </a14:imgEffect>
                  </a14:imgLayer>
                </a14:imgProps>
              </a:ext>
              <a:ext uri="{28A0092B-C50C-407E-A947-70E740481C1C}">
                <a14:useLocalDpi xmlns:a14="http://schemas.microsoft.com/office/drawing/2010/main" val="0"/>
              </a:ext>
            </a:extLst>
          </a:blip>
          <a:srcRect/>
          <a:stretch/>
        </p:blipFill>
        <p:spPr>
          <a:xfrm>
            <a:off x="2499461" y="2054943"/>
            <a:ext cx="4742535" cy="1208605"/>
          </a:xfrm>
          <a:prstGeom prst="rect">
            <a:avLst/>
          </a:prstGeom>
          <a:ln>
            <a:solidFill>
              <a:sysClr val="windowText" lastClr="000000"/>
            </a:solidFill>
          </a:ln>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25000"/>
                    </a14:imgEffect>
                  </a14:imgLayer>
                </a14:imgProps>
              </a:ext>
              <a:ext uri="{28A0092B-C50C-407E-A947-70E740481C1C}">
                <a14:useLocalDpi xmlns:a14="http://schemas.microsoft.com/office/drawing/2010/main" val="0"/>
              </a:ext>
            </a:extLst>
          </a:blip>
          <a:stretch>
            <a:fillRect/>
          </a:stretch>
        </p:blipFill>
        <p:spPr>
          <a:xfrm>
            <a:off x="945826" y="412207"/>
            <a:ext cx="4707644" cy="1583148"/>
          </a:xfrm>
          <a:prstGeom prst="rect">
            <a:avLst/>
          </a:prstGeom>
          <a:ln>
            <a:solidFill>
              <a:sysClr val="windowText" lastClr="000000"/>
            </a:solidFill>
          </a:ln>
        </p:spPr>
      </p:pic>
      <p:pic>
        <p:nvPicPr>
          <p:cNvPr id="10" name="Picture Placeholder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5826" y="-1"/>
            <a:ext cx="10269862" cy="6837705"/>
          </a:xfrm>
          <a:prstGeom prst="rect">
            <a:avLst/>
          </a:prstGeom>
          <a:noFill/>
          <a:ln>
            <a:solidFill>
              <a:sysClr val="windowText" lastClr="000000"/>
            </a:solidFill>
          </a:ln>
          <a:effectLst/>
        </p:spPr>
      </p:pic>
    </p:spTree>
    <p:extLst>
      <p:ext uri="{BB962C8B-B14F-4D97-AF65-F5344CB8AC3E}">
        <p14:creationId xmlns:p14="http://schemas.microsoft.com/office/powerpoint/2010/main" val="425315679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10"/>
                                        </p:tgtEl>
                                      </p:cBhvr>
                                    </p:animEffect>
                                    <p:set>
                                      <p:cBhvr>
                                        <p:cTn id="7" dur="1" fill="hold">
                                          <p:stCondLst>
                                            <p:cond delay="1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0392" y="1244083"/>
            <a:ext cx="6634921" cy="5352660"/>
            <a:chOff x="3395725" y="1584516"/>
            <a:chExt cx="6328569" cy="5084799"/>
          </a:xfrm>
        </p:grpSpPr>
        <p:grpSp>
          <p:nvGrpSpPr>
            <p:cNvPr id="3" name="Group 2"/>
            <p:cNvGrpSpPr/>
            <p:nvPr/>
          </p:nvGrpSpPr>
          <p:grpSpPr>
            <a:xfrm>
              <a:off x="3395725" y="1584516"/>
              <a:ext cx="6328569" cy="5084799"/>
              <a:chOff x="4455268" y="1773201"/>
              <a:chExt cx="6328569" cy="5084799"/>
            </a:xfrm>
          </p:grpSpPr>
          <p:sp>
            <p:nvSpPr>
              <p:cNvPr id="5" name="TextBox 4"/>
              <p:cNvSpPr txBox="1"/>
              <p:nvPr/>
            </p:nvSpPr>
            <p:spPr>
              <a:xfrm>
                <a:off x="5021943" y="5127642"/>
                <a:ext cx="2002971" cy="682171"/>
              </a:xfrm>
              <a:prstGeom prst="rect">
                <a:avLst/>
              </a:prstGeom>
              <a:solidFill>
                <a:schemeClr val="tx1"/>
              </a:solidFill>
            </p:spPr>
            <p:txBody>
              <a:bodyPr wrap="square" rtlCol="0">
                <a:spAutoFit/>
              </a:bodyPr>
              <a:lstStyle/>
              <a:p>
                <a:endParaRPr lang="en-US" dirty="0"/>
              </a:p>
            </p:txBody>
          </p:sp>
          <p:grpSp>
            <p:nvGrpSpPr>
              <p:cNvPr id="6" name="Group 5"/>
              <p:cNvGrpSpPr/>
              <p:nvPr/>
            </p:nvGrpSpPr>
            <p:grpSpPr>
              <a:xfrm>
                <a:off x="4455268" y="1773201"/>
                <a:ext cx="6328569" cy="5084799"/>
                <a:chOff x="3163497" y="1773200"/>
                <a:chExt cx="6328569" cy="5084799"/>
              </a:xfrm>
            </p:grpSpPr>
            <p:grpSp>
              <p:nvGrpSpPr>
                <p:cNvPr id="7" name="Group 6"/>
                <p:cNvGrpSpPr/>
                <p:nvPr/>
              </p:nvGrpSpPr>
              <p:grpSpPr>
                <a:xfrm>
                  <a:off x="3163497" y="1773200"/>
                  <a:ext cx="6328569" cy="5084799"/>
                  <a:chOff x="3163497" y="1773200"/>
                  <a:chExt cx="6328569" cy="5084799"/>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97" y="1773200"/>
                    <a:ext cx="5865007" cy="5084799"/>
                  </a:xfrm>
                  <a:prstGeom prst="rect">
                    <a:avLst/>
                  </a:prstGeom>
                </p:spPr>
              </p:pic>
              <p:sp>
                <p:nvSpPr>
                  <p:cNvPr id="17" name="TextBox 16"/>
                  <p:cNvSpPr txBox="1"/>
                  <p:nvPr/>
                </p:nvSpPr>
                <p:spPr>
                  <a:xfrm rot="16200000">
                    <a:off x="7711436" y="4146322"/>
                    <a:ext cx="3222706" cy="338554"/>
                  </a:xfrm>
                  <a:prstGeom prst="rect">
                    <a:avLst/>
                  </a:prstGeom>
                  <a:noFill/>
                </p:spPr>
                <p:txBody>
                  <a:bodyPr wrap="square" rtlCol="0">
                    <a:spAutoFit/>
                  </a:bodyPr>
                  <a:lstStyle/>
                  <a:p>
                    <a:r>
                      <a:rPr lang="en-US" sz="1600" dirty="0" smtClean="0">
                        <a:solidFill>
                          <a:schemeClr val="bg1"/>
                        </a:solidFill>
                      </a:rPr>
                      <a:t>Coppoletta et al. 2015 </a:t>
                    </a:r>
                    <a:r>
                      <a:rPr lang="en-US" sz="1600" i="1" dirty="0" smtClean="0">
                        <a:solidFill>
                          <a:schemeClr val="bg1"/>
                        </a:solidFill>
                      </a:rPr>
                      <a:t>Ecosphere</a:t>
                    </a:r>
                    <a:endParaRPr lang="en-US" sz="1600" dirty="0">
                      <a:solidFill>
                        <a:schemeClr val="bg1"/>
                      </a:solidFill>
                    </a:endParaRPr>
                  </a:p>
                </p:txBody>
              </p:sp>
              <p:sp>
                <p:nvSpPr>
                  <p:cNvPr id="18" name="TextBox 17"/>
                  <p:cNvSpPr txBox="1"/>
                  <p:nvPr/>
                </p:nvSpPr>
                <p:spPr>
                  <a:xfrm>
                    <a:off x="5459165" y="1847678"/>
                    <a:ext cx="1872048" cy="646331"/>
                  </a:xfrm>
                  <a:prstGeom prst="rect">
                    <a:avLst/>
                  </a:prstGeom>
                  <a:solidFill>
                    <a:schemeClr val="bg1"/>
                  </a:solidFill>
                  <a:ln w="28575">
                    <a:solidFill>
                      <a:schemeClr val="bg1"/>
                    </a:solidFill>
                  </a:ln>
                </p:spPr>
                <p:txBody>
                  <a:bodyPr wrap="square" rtlCol="0">
                    <a:spAutoFit/>
                  </a:bodyPr>
                  <a:lstStyle/>
                  <a:p>
                    <a:pPr algn="ctr"/>
                    <a:r>
                      <a:rPr lang="en-US" dirty="0" smtClean="0"/>
                      <a:t>    </a:t>
                    </a:r>
                  </a:p>
                  <a:p>
                    <a:pPr algn="ctr"/>
                    <a:r>
                      <a:rPr lang="en-US" dirty="0" smtClean="0"/>
                      <a:t>    Re-burn </a:t>
                    </a:r>
                    <a:endParaRPr lang="en-US" dirty="0"/>
                  </a:p>
                </p:txBody>
              </p:sp>
              <p:sp>
                <p:nvSpPr>
                  <p:cNvPr id="19" name="TextBox 18"/>
                  <p:cNvSpPr txBox="1"/>
                  <p:nvPr/>
                </p:nvSpPr>
                <p:spPr>
                  <a:xfrm>
                    <a:off x="4352783" y="1824883"/>
                    <a:ext cx="1380360" cy="954107"/>
                  </a:xfrm>
                  <a:prstGeom prst="rect">
                    <a:avLst/>
                  </a:prstGeom>
                  <a:solidFill>
                    <a:schemeClr val="bg1"/>
                  </a:solidFill>
                  <a:ln w="28575">
                    <a:solidFill>
                      <a:schemeClr val="bg1"/>
                    </a:solidFill>
                    <a:prstDash val="solid"/>
                  </a:ln>
                </p:spPr>
                <p:txBody>
                  <a:bodyPr wrap="square" rtlCol="0">
                    <a:spAutoFit/>
                  </a:bodyPr>
                  <a:lstStyle/>
                  <a:p>
                    <a:pPr algn="ctr"/>
                    <a:endParaRPr lang="en-US" dirty="0" smtClean="0"/>
                  </a:p>
                  <a:p>
                    <a:pPr algn="ctr"/>
                    <a:r>
                      <a:rPr lang="en-US" dirty="0" smtClean="0"/>
                      <a:t>Initial fire</a:t>
                    </a:r>
                  </a:p>
                  <a:p>
                    <a:pPr algn="ctr"/>
                    <a:endParaRPr lang="en-US" sz="2000" dirty="0" smtClean="0"/>
                  </a:p>
                </p:txBody>
              </p:sp>
            </p:grpSp>
            <p:sp>
              <p:nvSpPr>
                <p:cNvPr id="8" name="TextBox 7"/>
                <p:cNvSpPr txBox="1"/>
                <p:nvPr/>
              </p:nvSpPr>
              <p:spPr>
                <a:xfrm>
                  <a:off x="5224412" y="2515639"/>
                  <a:ext cx="1743175" cy="369332"/>
                </a:xfrm>
                <a:prstGeom prst="rect">
                  <a:avLst/>
                </a:prstGeom>
                <a:solidFill>
                  <a:schemeClr val="bg1"/>
                </a:solidFill>
              </p:spPr>
              <p:txBody>
                <a:bodyPr wrap="square" rtlCol="0">
                  <a:spAutoFit/>
                </a:bodyPr>
                <a:lstStyle/>
                <a:p>
                  <a:r>
                    <a:rPr lang="en-US" dirty="0" smtClean="0">
                      <a:solidFill>
                        <a:srgbClr val="FF0000"/>
                      </a:solidFill>
                    </a:rPr>
                    <a:t>High severity</a:t>
                  </a:r>
                  <a:endParaRPr lang="en-US" dirty="0">
                    <a:solidFill>
                      <a:srgbClr val="FF0000"/>
                    </a:solidFill>
                  </a:endParaRPr>
                </a:p>
              </p:txBody>
            </p:sp>
            <p:sp>
              <p:nvSpPr>
                <p:cNvPr id="9" name="TextBox 8"/>
                <p:cNvSpPr txBox="1"/>
                <p:nvPr/>
              </p:nvSpPr>
              <p:spPr>
                <a:xfrm>
                  <a:off x="7248784" y="1899874"/>
                  <a:ext cx="1779720" cy="369332"/>
                </a:xfrm>
                <a:prstGeom prst="rect">
                  <a:avLst/>
                </a:prstGeom>
                <a:solidFill>
                  <a:schemeClr val="bg1"/>
                </a:solidFill>
              </p:spPr>
              <p:txBody>
                <a:bodyPr wrap="square" rtlCol="0">
                  <a:spAutoFit/>
                </a:bodyPr>
                <a:lstStyle/>
                <a:p>
                  <a:r>
                    <a:rPr lang="en-US" dirty="0" smtClean="0">
                      <a:solidFill>
                        <a:srgbClr val="FF0000"/>
                      </a:solidFill>
                    </a:rPr>
                    <a:t>High severity</a:t>
                  </a:r>
                  <a:endParaRPr lang="en-US" dirty="0">
                    <a:solidFill>
                      <a:srgbClr val="FF0000"/>
                    </a:solidFill>
                  </a:endParaRPr>
                </a:p>
              </p:txBody>
            </p:sp>
            <p:sp>
              <p:nvSpPr>
                <p:cNvPr id="10" name="TextBox 9"/>
                <p:cNvSpPr txBox="1"/>
                <p:nvPr/>
              </p:nvSpPr>
              <p:spPr>
                <a:xfrm>
                  <a:off x="7184571" y="3500469"/>
                  <a:ext cx="1843933" cy="390142"/>
                </a:xfrm>
                <a:prstGeom prst="rect">
                  <a:avLst/>
                </a:prstGeom>
                <a:solidFill>
                  <a:schemeClr val="bg1"/>
                </a:solidFill>
              </p:spPr>
              <p:txBody>
                <a:bodyPr wrap="square" rtlCol="0">
                  <a:noAutofit/>
                </a:bodyPr>
                <a:lstStyle/>
                <a:p>
                  <a:r>
                    <a:rPr lang="en-US" sz="1600" dirty="0" smtClean="0">
                      <a:solidFill>
                        <a:srgbClr val="F88608"/>
                      </a:solidFill>
                    </a:rPr>
                    <a:t>Moderate severity</a:t>
                  </a:r>
                  <a:endParaRPr lang="en-US" sz="1600" dirty="0">
                    <a:solidFill>
                      <a:srgbClr val="F88608"/>
                    </a:solidFill>
                  </a:endParaRPr>
                </a:p>
              </p:txBody>
            </p:sp>
            <p:sp>
              <p:nvSpPr>
                <p:cNvPr id="11" name="TextBox 10"/>
                <p:cNvSpPr txBox="1"/>
                <p:nvPr/>
              </p:nvSpPr>
              <p:spPr>
                <a:xfrm>
                  <a:off x="7184572" y="5189639"/>
                  <a:ext cx="1843932" cy="369332"/>
                </a:xfrm>
                <a:prstGeom prst="rect">
                  <a:avLst/>
                </a:prstGeom>
                <a:solidFill>
                  <a:schemeClr val="bg1"/>
                </a:solidFill>
              </p:spPr>
              <p:txBody>
                <a:bodyPr wrap="square" rtlCol="0">
                  <a:spAutoFit/>
                </a:bodyPr>
                <a:lstStyle/>
                <a:p>
                  <a:r>
                    <a:rPr lang="en-US" dirty="0" smtClean="0">
                      <a:solidFill>
                        <a:srgbClr val="00B050"/>
                      </a:solidFill>
                    </a:rPr>
                    <a:t>  Low severity</a:t>
                  </a:r>
                  <a:endParaRPr lang="en-US" dirty="0">
                    <a:solidFill>
                      <a:srgbClr val="00B050"/>
                    </a:solidFill>
                  </a:endParaRPr>
                </a:p>
              </p:txBody>
            </p:sp>
            <p:sp>
              <p:nvSpPr>
                <p:cNvPr id="12" name="TextBox 11"/>
                <p:cNvSpPr txBox="1"/>
                <p:nvPr/>
              </p:nvSpPr>
              <p:spPr>
                <a:xfrm>
                  <a:off x="5254171" y="4331418"/>
                  <a:ext cx="1567543" cy="369332"/>
                </a:xfrm>
                <a:prstGeom prst="rect">
                  <a:avLst/>
                </a:prstGeom>
                <a:solidFill>
                  <a:schemeClr val="bg1"/>
                </a:solidFill>
              </p:spPr>
              <p:txBody>
                <a:bodyPr wrap="square" rtlCol="0">
                  <a:spAutoFit/>
                </a:bodyPr>
                <a:lstStyle/>
                <a:p>
                  <a:r>
                    <a:rPr lang="en-US" dirty="0" smtClean="0">
                      <a:solidFill>
                        <a:srgbClr val="00B050"/>
                      </a:solidFill>
                    </a:rPr>
                    <a:t>Low severity</a:t>
                  </a:r>
                  <a:endParaRPr lang="en-US" dirty="0">
                    <a:solidFill>
                      <a:srgbClr val="00B050"/>
                    </a:solidFill>
                  </a:endParaRPr>
                </a:p>
              </p:txBody>
            </p:sp>
            <p:sp>
              <p:nvSpPr>
                <p:cNvPr id="13" name="TextBox 12"/>
                <p:cNvSpPr txBox="1"/>
                <p:nvPr/>
              </p:nvSpPr>
              <p:spPr>
                <a:xfrm>
                  <a:off x="3163497" y="2854138"/>
                  <a:ext cx="1655246" cy="646331"/>
                </a:xfrm>
                <a:prstGeom prst="rect">
                  <a:avLst/>
                </a:prstGeom>
                <a:solidFill>
                  <a:schemeClr val="bg1"/>
                </a:solidFill>
              </p:spPr>
              <p:txBody>
                <a:bodyPr wrap="square" rtlCol="0">
                  <a:spAutoFit/>
                </a:bodyPr>
                <a:lstStyle/>
                <a:p>
                  <a:pPr algn="ctr"/>
                  <a:r>
                    <a:rPr lang="en-US" b="1" dirty="0" smtClean="0"/>
                    <a:t>Initial condition</a:t>
                  </a:r>
                  <a:endParaRPr lang="en-US" b="1" dirty="0"/>
                </a:p>
              </p:txBody>
            </p:sp>
            <p:sp>
              <p:nvSpPr>
                <p:cNvPr id="14" name="Down Arrow 13"/>
                <p:cNvSpPr/>
                <p:nvPr/>
              </p:nvSpPr>
              <p:spPr>
                <a:xfrm flipH="1">
                  <a:off x="4818743" y="2494009"/>
                  <a:ext cx="310420" cy="21023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Down Arrow 14"/>
                <p:cNvSpPr/>
                <p:nvPr/>
              </p:nvSpPr>
              <p:spPr>
                <a:xfrm flipH="1">
                  <a:off x="6854498" y="2494009"/>
                  <a:ext cx="330073" cy="21023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 name="TextBox 3"/>
            <p:cNvSpPr txBox="1"/>
            <p:nvPr/>
          </p:nvSpPr>
          <p:spPr>
            <a:xfrm>
              <a:off x="3468914" y="4731657"/>
              <a:ext cx="2003823" cy="822934"/>
            </a:xfrm>
            <a:prstGeom prst="rect">
              <a:avLst/>
            </a:prstGeom>
            <a:solidFill>
              <a:schemeClr val="bg1"/>
            </a:solidFill>
          </p:spPr>
          <p:txBody>
            <a:bodyPr wrap="square" rtlCol="0">
              <a:noAutofit/>
            </a:bodyPr>
            <a:lstStyle/>
            <a:p>
              <a:endParaRPr lang="en-US" dirty="0">
                <a:solidFill>
                  <a:srgbClr val="00FF00"/>
                </a:solidFill>
              </a:endParaRPr>
            </a:p>
          </p:txBody>
        </p:sp>
      </p:grpSp>
      <p:sp>
        <p:nvSpPr>
          <p:cNvPr id="20" name="TextBox 19"/>
          <p:cNvSpPr txBox="1"/>
          <p:nvPr/>
        </p:nvSpPr>
        <p:spPr>
          <a:xfrm>
            <a:off x="383066" y="196590"/>
            <a:ext cx="11549574"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Alternative vegetative states</a:t>
            </a:r>
          </a:p>
        </p:txBody>
      </p:sp>
    </p:spTree>
    <p:extLst>
      <p:ext uri="{BB962C8B-B14F-4D97-AF65-F5344CB8AC3E}">
        <p14:creationId xmlns:p14="http://schemas.microsoft.com/office/powerpoint/2010/main" val="108469321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281420" y="1123051"/>
            <a:ext cx="5640337" cy="1077218"/>
          </a:xfrm>
          <a:prstGeom prst="rect">
            <a:avLst/>
          </a:prstGeom>
          <a:solidFill>
            <a:srgbClr val="009900"/>
          </a:solidFill>
        </p:spPr>
        <p:txBody>
          <a:bodyPr wrap="square" rtlCol="0" anchor="ctr">
            <a:spAutoFit/>
          </a:bodyPr>
          <a:lstStyle/>
          <a:p>
            <a:pPr algn="ctr"/>
            <a:r>
              <a:rPr lang="en-US" sz="3200" b="1" dirty="0" smtClean="0"/>
              <a:t> </a:t>
            </a:r>
          </a:p>
          <a:p>
            <a:pPr algn="ctr"/>
            <a:r>
              <a:rPr lang="en-US" sz="3200" b="1" dirty="0" smtClean="0"/>
              <a:t>Basal sprouting</a:t>
            </a:r>
            <a:endParaRPr lang="en-US" sz="3200" b="1" dirty="0"/>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127" t="24707" r="127" b="17003"/>
          <a:stretch/>
        </p:blipFill>
        <p:spPr>
          <a:xfrm>
            <a:off x="6281419" y="2178844"/>
            <a:ext cx="5640338" cy="4383734"/>
          </a:xfrm>
          <a:prstGeom prst="rect">
            <a:avLst/>
          </a:prstGeom>
        </p:spPr>
      </p:pic>
      <p:grpSp>
        <p:nvGrpSpPr>
          <p:cNvPr id="2" name="Group 1"/>
          <p:cNvGrpSpPr/>
          <p:nvPr/>
        </p:nvGrpSpPr>
        <p:grpSpPr>
          <a:xfrm>
            <a:off x="0" y="129022"/>
            <a:ext cx="12192000" cy="6433555"/>
            <a:chOff x="0" y="-240310"/>
            <a:chExt cx="12192000" cy="6802887"/>
          </a:xfrm>
        </p:grpSpPr>
        <p:sp>
          <p:nvSpPr>
            <p:cNvPr id="15" name="TextBox 14"/>
            <p:cNvSpPr txBox="1"/>
            <p:nvPr/>
          </p:nvSpPr>
          <p:spPr>
            <a:xfrm>
              <a:off x="169219" y="810783"/>
              <a:ext cx="5922091" cy="1139058"/>
            </a:xfrm>
            <a:prstGeom prst="rect">
              <a:avLst/>
            </a:prstGeom>
            <a:solidFill>
              <a:srgbClr val="FFFF00"/>
            </a:solidFill>
          </p:spPr>
          <p:txBody>
            <a:bodyPr wrap="square" rtlCol="0">
              <a:spAutoFit/>
            </a:bodyPr>
            <a:lstStyle/>
            <a:p>
              <a:pPr algn="ctr"/>
              <a:r>
                <a:rPr lang="en-US" sz="3200" b="1" dirty="0" smtClean="0"/>
                <a:t> </a:t>
              </a:r>
            </a:p>
            <a:p>
              <a:pPr algn="ctr"/>
              <a:r>
                <a:rPr lang="en-US" sz="3200" b="1" dirty="0" smtClean="0"/>
                <a:t>Fire-stimulated germination</a:t>
              </a:r>
              <a:endParaRPr lang="en-US" sz="3200" b="1" dirty="0"/>
            </a:p>
          </p:txBody>
        </p:sp>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4643"/>
            <a:stretch/>
          </p:blipFill>
          <p:spPr bwMode="auto">
            <a:xfrm>
              <a:off x="169218" y="1940607"/>
              <a:ext cx="5922092" cy="462197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0" y="-240310"/>
              <a:ext cx="12192000" cy="813612"/>
            </a:xfrm>
            <a:prstGeom prst="rect">
              <a:avLst/>
            </a:prstGeom>
            <a:noFill/>
          </p:spPr>
          <p:txBody>
            <a:bodyPr wrap="square" rtlCol="0" anchor="t">
              <a:spAutoFit/>
            </a:bodyPr>
            <a:lstStyle/>
            <a:p>
              <a:pPr algn="ctr">
                <a:spcAft>
                  <a:spcPts val="6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Post-fire regeneration strategies </a:t>
              </a:r>
            </a:p>
          </p:txBody>
        </p:sp>
      </p:grpSp>
    </p:spTree>
    <p:extLst>
      <p:ext uri="{BB962C8B-B14F-4D97-AF65-F5344CB8AC3E}">
        <p14:creationId xmlns:p14="http://schemas.microsoft.com/office/powerpoint/2010/main" val="803727801"/>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08702" y="208159"/>
            <a:ext cx="11576068" cy="6289159"/>
            <a:chOff x="314879" y="239051"/>
            <a:chExt cx="11576068" cy="6289159"/>
          </a:xfrm>
        </p:grpSpPr>
        <p:grpSp>
          <p:nvGrpSpPr>
            <p:cNvPr id="7" name="Group 6"/>
            <p:cNvGrpSpPr/>
            <p:nvPr/>
          </p:nvGrpSpPr>
          <p:grpSpPr>
            <a:xfrm>
              <a:off x="4585984" y="239051"/>
              <a:ext cx="7304963" cy="6289159"/>
              <a:chOff x="4585984" y="239051"/>
              <a:chExt cx="7304963" cy="6289159"/>
            </a:xfrm>
          </p:grpSpPr>
          <p:grpSp>
            <p:nvGrpSpPr>
              <p:cNvPr id="8" name="Group 7"/>
              <p:cNvGrpSpPr/>
              <p:nvPr/>
            </p:nvGrpSpPr>
            <p:grpSpPr>
              <a:xfrm>
                <a:off x="4585984" y="239051"/>
                <a:ext cx="7304963" cy="6289159"/>
                <a:chOff x="4585984" y="239051"/>
                <a:chExt cx="7304963" cy="6289159"/>
              </a:xfrm>
            </p:grpSpPr>
            <p:grpSp>
              <p:nvGrpSpPr>
                <p:cNvPr id="10" name="Group 3"/>
                <p:cNvGrpSpPr>
                  <a:grpSpLocks/>
                </p:cNvGrpSpPr>
                <p:nvPr/>
              </p:nvGrpSpPr>
              <p:grpSpPr bwMode="auto">
                <a:xfrm>
                  <a:off x="4585984" y="239051"/>
                  <a:ext cx="7304963" cy="6289159"/>
                  <a:chOff x="107148589" y="105644950"/>
                  <a:chExt cx="10351811" cy="8953594"/>
                </a:xfrm>
              </p:grpSpPr>
              <p:pic>
                <p:nvPicPr>
                  <p:cNvPr id="13" name="Picture 4" descr="GE_study area for poster_image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48589" y="105644950"/>
                    <a:ext cx="10351811" cy="8953594"/>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t="1877"/>
                  <a:stretch>
                    <a:fillRect/>
                  </a:stretch>
                </p:blipFill>
                <p:spPr bwMode="auto">
                  <a:xfrm>
                    <a:off x="115052179" y="106761083"/>
                    <a:ext cx="2046055" cy="1121400"/>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70857" y="114156631"/>
                    <a:ext cx="3727378" cy="194125"/>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sp>
                <p:nvSpPr>
                  <p:cNvPr id="16" name="Text Box 7"/>
                  <p:cNvSpPr txBox="1">
                    <a:spLocks noChangeArrowheads="1"/>
                  </p:cNvSpPr>
                  <p:nvPr/>
                </p:nvSpPr>
                <p:spPr bwMode="auto">
                  <a:xfrm>
                    <a:off x="109445926" y="110374046"/>
                    <a:ext cx="2390892" cy="1739995"/>
                  </a:xfrm>
                  <a:prstGeom prst="rect">
                    <a:avLst/>
                  </a:prstGeom>
                  <a:noFill/>
                  <a:ln w="38100" algn="ctr">
                    <a:solidFill>
                      <a:srgbClr val="FF66FF"/>
                    </a:solidFill>
                    <a:miter lim="800000"/>
                    <a:headEnd/>
                    <a:tailEnd/>
                  </a:ln>
                  <a:effectLst>
                    <a:outerShdw dist="35921" dir="2700000" algn="ctr" rotWithShape="0">
                      <a:sysClr val="windowText" lastClr="000000">
                        <a:alpha val="51000"/>
                      </a:sysClr>
                    </a:outerShdw>
                  </a:effectLst>
                  <a:extLst>
                    <a:ext uri="{909E8E84-426E-40DD-AFC4-6F175D3DCCD1}">
                      <a14:hiddenFill xmlns:a14="http://schemas.microsoft.com/office/drawing/2010/main">
                        <a:solidFill>
                          <a:srgbClr val="C0C0C0">
                            <a:alpha val="55000"/>
                          </a:srgbClr>
                        </a:solidFill>
                      </a14:hiddenFill>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prstClr val="white"/>
                      </a:solidFill>
                      <a:effectLst/>
                      <a:uLnTx/>
                      <a:uFillTx/>
                      <a:latin typeface="Arial" panose="020B0604020202020204" pitchFamily="34" charset="0"/>
                    </a:endParaRPr>
                  </a:p>
                </p:txBody>
              </p:sp>
            </p:grpSp>
            <p:sp>
              <p:nvSpPr>
                <p:cNvPr id="11" name="Text Box 8"/>
                <p:cNvSpPr txBox="1">
                  <a:spLocks noChangeArrowheads="1"/>
                </p:cNvSpPr>
                <p:nvPr/>
              </p:nvSpPr>
              <p:spPr bwMode="auto">
                <a:xfrm>
                  <a:off x="7518084" y="3185457"/>
                  <a:ext cx="2473508" cy="573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Black" panose="020B0A04020102020204" pitchFamily="34" charset="0"/>
                    </a:rPr>
                    <a:t>Chips Fire (2012)</a:t>
                  </a:r>
                  <a:endParaRPr kumimoji="0" lang="en-US" altLang="en-US" sz="1600" b="0"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panose="020B0604020202020204" pitchFamily="34" charset="0"/>
                  </a:endParaRPr>
                </a:p>
              </p:txBody>
            </p:sp>
            <p:sp>
              <p:nvSpPr>
                <p:cNvPr id="12" name="Text Box 8"/>
                <p:cNvSpPr txBox="1">
                  <a:spLocks noChangeArrowheads="1"/>
                </p:cNvSpPr>
                <p:nvPr/>
              </p:nvSpPr>
              <p:spPr bwMode="auto">
                <a:xfrm>
                  <a:off x="5678047" y="4960633"/>
                  <a:ext cx="2890917" cy="573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Black" panose="020B0A04020102020204" pitchFamily="34" charset="0"/>
                    </a:rPr>
                    <a:t>Storrie Fire (2000)</a:t>
                  </a:r>
                  <a:endParaRPr kumimoji="0" lang="en-US" altLang="en-US" sz="1600" b="0"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panose="020B0604020202020204" pitchFamily="34" charset="0"/>
                  </a:endParaRPr>
                </a:p>
              </p:txBody>
            </p:sp>
          </p:grpSp>
          <p:sp>
            <p:nvSpPr>
              <p:cNvPr id="9" name="TextBox 8"/>
              <p:cNvSpPr txBox="1"/>
              <p:nvPr/>
            </p:nvSpPr>
            <p:spPr>
              <a:xfrm>
                <a:off x="4894331" y="1299410"/>
                <a:ext cx="182727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FF01"/>
                    </a:solidFill>
                    <a:effectLst>
                      <a:outerShdw blurRad="38100" dist="38100" dir="2700000" algn="tl">
                        <a:srgbClr val="000000">
                          <a:alpha val="43137"/>
                        </a:srgbClr>
                      </a:outerShdw>
                    </a:effectLst>
                    <a:uLnTx/>
                    <a:uFillTx/>
                    <a:latin typeface="Tahoma"/>
                  </a:rPr>
                  <a:t>LASSEN NATIONAL FOREST</a:t>
                </a:r>
              </a:p>
            </p:txBody>
          </p:sp>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879" y="1299410"/>
              <a:ext cx="3422866" cy="4168441"/>
            </a:xfrm>
            <a:prstGeom prst="rect">
              <a:avLst/>
            </a:prstGeom>
          </p:spPr>
        </p:pic>
        <p:sp>
          <p:nvSpPr>
            <p:cNvPr id="6" name="Freeform 5"/>
            <p:cNvSpPr/>
            <p:nvPr/>
          </p:nvSpPr>
          <p:spPr>
            <a:xfrm>
              <a:off x="1828800" y="243825"/>
              <a:ext cx="2757184" cy="6284385"/>
            </a:xfrm>
            <a:custGeom>
              <a:avLst/>
              <a:gdLst>
                <a:gd name="connsiteX0" fmla="*/ 0 w 2772076"/>
                <a:gd name="connsiteY0" fmla="*/ 1819174 h 6246795"/>
                <a:gd name="connsiteX1" fmla="*/ 2762451 w 2772076"/>
                <a:gd name="connsiteY1" fmla="*/ 0 h 6246795"/>
                <a:gd name="connsiteX2" fmla="*/ 2772076 w 2772076"/>
                <a:gd name="connsiteY2" fmla="*/ 6246795 h 6246795"/>
                <a:gd name="connsiteX3" fmla="*/ 0 w 2772076"/>
                <a:gd name="connsiteY3" fmla="*/ 2175309 h 6246795"/>
                <a:gd name="connsiteX4" fmla="*/ 0 w 2772076"/>
                <a:gd name="connsiteY4" fmla="*/ 1819174 h 624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076" h="6246795">
                  <a:moveTo>
                    <a:pt x="0" y="1819174"/>
                  </a:moveTo>
                  <a:lnTo>
                    <a:pt x="2762451" y="0"/>
                  </a:lnTo>
                  <a:cubicBezTo>
                    <a:pt x="2765659" y="2082265"/>
                    <a:pt x="2768868" y="4164530"/>
                    <a:pt x="2772076" y="6246795"/>
                  </a:cubicBezTo>
                  <a:lnTo>
                    <a:pt x="0" y="2175309"/>
                  </a:lnTo>
                  <a:lnTo>
                    <a:pt x="0" y="1819174"/>
                  </a:lnTo>
                  <a:close/>
                </a:path>
              </a:pathLst>
            </a:custGeom>
            <a:solidFill>
              <a:srgbClr val="D0CECE">
                <a:alpha val="36078"/>
              </a:srgbClr>
            </a:solidFill>
            <a:ln w="12700" cap="flat" cmpd="sng" algn="ctr">
              <a:solidFill>
                <a:srgbClr val="E7E6E6">
                  <a:lumMod val="90000"/>
                  <a:alpha val="36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Tahoma"/>
                <a:ea typeface="+mn-ea"/>
                <a:cs typeface="+mn-cs"/>
              </a:endParaRPr>
            </a:p>
          </p:txBody>
        </p:sp>
      </p:grpSp>
    </p:spTree>
    <p:extLst>
      <p:ext uri="{BB962C8B-B14F-4D97-AF65-F5344CB8AC3E}">
        <p14:creationId xmlns:p14="http://schemas.microsoft.com/office/powerpoint/2010/main" val="421901144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7447116" y="4813980"/>
            <a:ext cx="2457799" cy="1779611"/>
            <a:chOff x="8330587" y="4651828"/>
            <a:chExt cx="3065197" cy="1844315"/>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587" y="4651828"/>
              <a:ext cx="3065194" cy="1844315"/>
            </a:xfrm>
            <a:prstGeom prst="rect">
              <a:avLst/>
            </a:prstGeom>
            <a:ln w="25400">
              <a:solidFill>
                <a:srgbClr val="FF0000"/>
              </a:solidFill>
            </a:ln>
          </p:spPr>
        </p:pic>
        <p:sp>
          <p:nvSpPr>
            <p:cNvPr id="7" name="TextBox 6"/>
            <p:cNvSpPr txBox="1"/>
            <p:nvPr/>
          </p:nvSpPr>
          <p:spPr>
            <a:xfrm>
              <a:off x="8330589" y="4651828"/>
              <a:ext cx="3065195" cy="523220"/>
            </a:xfrm>
            <a:prstGeom prst="rect">
              <a:avLst/>
            </a:prstGeom>
            <a:solidFill>
              <a:srgbClr val="F2F2F2">
                <a:alpha val="30196"/>
              </a:srgbClr>
            </a:solidFill>
            <a:ln w="19050">
              <a:noFill/>
            </a:ln>
          </p:spPr>
          <p:txBody>
            <a:bodyPr wrap="square" rtlCol="0">
              <a:spAutoFit/>
            </a:bodyPr>
            <a:lstStyle/>
            <a:p>
              <a:pPr algn="ctr"/>
              <a:r>
                <a:rPr lang="en-US" sz="2800" b="1" dirty="0" smtClean="0">
                  <a:ln>
                    <a:solidFill>
                      <a:schemeClr val="tx1"/>
                    </a:solidFill>
                  </a:ln>
                  <a:solidFill>
                    <a:srgbClr val="FF0000"/>
                  </a:solidFill>
                  <a:latin typeface="+mj-lt"/>
                </a:rPr>
                <a:t>High/High</a:t>
              </a:r>
              <a:endParaRPr lang="en-US" sz="2800" b="1" dirty="0">
                <a:ln>
                  <a:solidFill>
                    <a:schemeClr val="tx1"/>
                  </a:solidFill>
                </a:ln>
                <a:solidFill>
                  <a:schemeClr val="bg1"/>
                </a:solidFill>
                <a:latin typeface="+mj-lt"/>
              </a:endParaRPr>
            </a:p>
          </p:txBody>
        </p:sp>
      </p:grpSp>
      <p:grpSp>
        <p:nvGrpSpPr>
          <p:cNvPr id="4" name="Group 3"/>
          <p:cNvGrpSpPr/>
          <p:nvPr/>
        </p:nvGrpSpPr>
        <p:grpSpPr>
          <a:xfrm>
            <a:off x="7447114" y="828680"/>
            <a:ext cx="2457799" cy="1779611"/>
            <a:chOff x="8442102" y="673985"/>
            <a:chExt cx="3096410" cy="1715550"/>
          </a:xfrm>
        </p:grpSpPr>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2104" y="673985"/>
              <a:ext cx="3096408" cy="1715550"/>
            </a:xfrm>
            <a:prstGeom prst="rect">
              <a:avLst/>
            </a:prstGeom>
            <a:noFill/>
            <a:ln w="25400">
              <a:gradFill flip="none" rotWithShape="1">
                <a:gsLst>
                  <a:gs pos="56498">
                    <a:srgbClr val="6EE5B7"/>
                  </a:gs>
                  <a:gs pos="48700">
                    <a:srgbClr val="FF0000"/>
                  </a:gs>
                  <a:gs pos="0">
                    <a:srgbClr val="FF0000"/>
                  </a:gs>
                  <a:gs pos="100000">
                    <a:srgbClr val="6EE5B7"/>
                  </a:gs>
                </a:gsLst>
                <a:lin ang="2700000" scaled="1"/>
                <a:tileRect/>
              </a:gradFill>
            </a:ln>
          </p:spPr>
        </p:pic>
        <p:sp>
          <p:nvSpPr>
            <p:cNvPr id="37" name="TextBox 36"/>
            <p:cNvSpPr txBox="1"/>
            <p:nvPr/>
          </p:nvSpPr>
          <p:spPr>
            <a:xfrm>
              <a:off x="8442102" y="673985"/>
              <a:ext cx="3096410" cy="523220"/>
            </a:xfrm>
            <a:prstGeom prst="rect">
              <a:avLst/>
            </a:prstGeom>
            <a:solidFill>
              <a:srgbClr val="F2F2F2">
                <a:alpha val="30980"/>
              </a:srgbClr>
            </a:solidFill>
            <a:ln>
              <a:noFill/>
            </a:ln>
          </p:spPr>
          <p:txBody>
            <a:bodyPr wrap="square" rtlCol="0">
              <a:spAutoFit/>
            </a:bodyPr>
            <a:lstStyle>
              <a:defPPr>
                <a:defRPr lang="en-US"/>
              </a:defPPr>
              <a:lvl1pPr algn="ctr">
                <a:defRPr sz="2800" b="1">
                  <a:ln>
                    <a:solidFill>
                      <a:schemeClr val="tx1"/>
                    </a:solidFill>
                  </a:ln>
                  <a:solidFill>
                    <a:srgbClr val="FF0000"/>
                  </a:solidFill>
                  <a:latin typeface="+mj-lt"/>
                </a:defRPr>
              </a:lvl1pPr>
            </a:lstStyle>
            <a:p>
              <a:r>
                <a:rPr lang="en-US" dirty="0"/>
                <a:t>High/Un</a:t>
              </a:r>
            </a:p>
          </p:txBody>
        </p:sp>
      </p:grpSp>
      <p:grpSp>
        <p:nvGrpSpPr>
          <p:cNvPr id="5" name="Group 4"/>
          <p:cNvGrpSpPr/>
          <p:nvPr/>
        </p:nvGrpSpPr>
        <p:grpSpPr>
          <a:xfrm>
            <a:off x="4800052" y="828681"/>
            <a:ext cx="2457799" cy="1779611"/>
            <a:chOff x="4594595" y="673985"/>
            <a:chExt cx="2729057" cy="1773068"/>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4595" y="673985"/>
              <a:ext cx="2729057" cy="1773068"/>
            </a:xfrm>
            <a:prstGeom prst="rect">
              <a:avLst/>
            </a:prstGeom>
            <a:noFill/>
            <a:ln w="25400">
              <a:gradFill flip="none" rotWithShape="1">
                <a:gsLst>
                  <a:gs pos="56498">
                    <a:srgbClr val="6EE5B7"/>
                  </a:gs>
                  <a:gs pos="48700">
                    <a:srgbClr val="00FF00"/>
                  </a:gs>
                  <a:gs pos="0">
                    <a:srgbClr val="00FF00"/>
                  </a:gs>
                  <a:gs pos="100000">
                    <a:srgbClr val="6EE5B7"/>
                  </a:gs>
                </a:gsLst>
                <a:lin ang="2700000" scaled="1"/>
                <a:tileRect/>
              </a:gradFill>
            </a:ln>
          </p:spPr>
        </p:pic>
        <p:sp>
          <p:nvSpPr>
            <p:cNvPr id="82" name="TextBox 81"/>
            <p:cNvSpPr txBox="1"/>
            <p:nvPr/>
          </p:nvSpPr>
          <p:spPr>
            <a:xfrm>
              <a:off x="4594595" y="673985"/>
              <a:ext cx="2729057"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00FF00"/>
                  </a:solidFill>
                  <a:latin typeface="+mj-lt"/>
                </a:rPr>
                <a:t>Low/</a:t>
              </a:r>
              <a:r>
                <a:rPr lang="en-US" sz="2800" b="1" dirty="0" smtClean="0">
                  <a:ln>
                    <a:solidFill>
                      <a:schemeClr val="tx1"/>
                    </a:solidFill>
                  </a:ln>
                  <a:solidFill>
                    <a:srgbClr val="6EE5B7"/>
                  </a:solidFill>
                </a:rPr>
                <a:t>Un</a:t>
              </a:r>
              <a:endParaRPr lang="en-US" sz="2800" b="1" dirty="0">
                <a:ln>
                  <a:solidFill>
                    <a:schemeClr val="tx1"/>
                  </a:solidFill>
                </a:ln>
                <a:solidFill>
                  <a:schemeClr val="bg1"/>
                </a:solidFill>
                <a:latin typeface="+mj-lt"/>
              </a:endParaRPr>
            </a:p>
          </p:txBody>
        </p:sp>
      </p:grpSp>
      <p:sp>
        <p:nvSpPr>
          <p:cNvPr id="143" name="TextBox 142"/>
          <p:cNvSpPr txBox="1"/>
          <p:nvPr/>
        </p:nvSpPr>
        <p:spPr>
          <a:xfrm rot="16200000">
            <a:off x="-1360090" y="3339348"/>
            <a:ext cx="6042658" cy="584775"/>
          </a:xfrm>
          <a:prstGeom prst="rect">
            <a:avLst/>
          </a:prstGeom>
          <a:noFill/>
        </p:spPr>
        <p:txBody>
          <a:bodyPr wrap="square" rtlCol="0">
            <a:spAutoFit/>
          </a:bodyPr>
          <a:lstStyle/>
          <a:p>
            <a:pPr algn="ctr" defTabSz="457200"/>
            <a:r>
              <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Chips Fire </a:t>
            </a:r>
            <a:r>
              <a:rPr lang="en-US" sz="3200" b="1" dirty="0" smtClean="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- 2012</a:t>
            </a:r>
            <a:endPar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endParaRPr>
          </a:p>
        </p:txBody>
      </p:sp>
      <p:sp>
        <p:nvSpPr>
          <p:cNvPr id="144" name="TextBox 143"/>
          <p:cNvSpPr txBox="1"/>
          <p:nvPr/>
        </p:nvSpPr>
        <p:spPr>
          <a:xfrm>
            <a:off x="2159718" y="111735"/>
            <a:ext cx="8386892" cy="584775"/>
          </a:xfrm>
          <a:prstGeom prst="rect">
            <a:avLst/>
          </a:prstGeom>
          <a:noFill/>
        </p:spPr>
        <p:txBody>
          <a:bodyPr wrap="square" rtlCol="0">
            <a:spAutoFit/>
          </a:bodyPr>
          <a:lstStyle/>
          <a:p>
            <a:pPr algn="ctr" defTabSz="457200"/>
            <a:r>
              <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Storrie Fire </a:t>
            </a:r>
            <a:r>
              <a:rPr lang="en-US" sz="3200" b="1" dirty="0" smtClean="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- 2000</a:t>
            </a:r>
            <a:endPar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endParaRPr>
          </a:p>
        </p:txBody>
      </p:sp>
      <p:grpSp>
        <p:nvGrpSpPr>
          <p:cNvPr id="35" name="Group 34"/>
          <p:cNvGrpSpPr/>
          <p:nvPr/>
        </p:nvGrpSpPr>
        <p:grpSpPr>
          <a:xfrm>
            <a:off x="7433651" y="2842726"/>
            <a:ext cx="2457799" cy="1779611"/>
            <a:chOff x="8333199" y="2440087"/>
            <a:chExt cx="3062585" cy="1988661"/>
          </a:xfrm>
        </p:grpSpPr>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3199" y="2440087"/>
              <a:ext cx="3062584" cy="1988661"/>
            </a:xfrm>
            <a:prstGeom prst="rect">
              <a:avLst/>
            </a:prstGeom>
            <a:noFill/>
            <a:ln w="25400">
              <a:gradFill flip="none" rotWithShape="1">
                <a:gsLst>
                  <a:gs pos="56498">
                    <a:srgbClr val="00FF00"/>
                  </a:gs>
                  <a:gs pos="48700">
                    <a:srgbClr val="FF0000"/>
                  </a:gs>
                  <a:gs pos="0">
                    <a:srgbClr val="FF0000"/>
                  </a:gs>
                  <a:gs pos="100000">
                    <a:srgbClr val="00FF00"/>
                  </a:gs>
                </a:gsLst>
                <a:lin ang="2700000" scaled="1"/>
                <a:tileRect/>
              </a:gradFill>
            </a:ln>
          </p:spPr>
        </p:pic>
        <p:sp>
          <p:nvSpPr>
            <p:cNvPr id="38" name="TextBox 37"/>
            <p:cNvSpPr txBox="1"/>
            <p:nvPr/>
          </p:nvSpPr>
          <p:spPr>
            <a:xfrm>
              <a:off x="8333201" y="2440087"/>
              <a:ext cx="3062583" cy="523220"/>
            </a:xfrm>
            <a:prstGeom prst="rect">
              <a:avLst/>
            </a:prstGeom>
            <a:solidFill>
              <a:srgbClr val="F2F2F2">
                <a:alpha val="30980"/>
              </a:srgbClr>
            </a:solidFill>
            <a:ln>
              <a:noFill/>
            </a:ln>
          </p:spPr>
          <p:txBody>
            <a:bodyPr wrap="square" rtlCol="0">
              <a:spAutoFit/>
            </a:bodyPr>
            <a:lstStyle/>
            <a:p>
              <a:pPr algn="ctr"/>
              <a:r>
                <a:rPr lang="en-US" sz="2800" b="1" dirty="0" smtClean="0">
                  <a:ln>
                    <a:solidFill>
                      <a:schemeClr val="tx1"/>
                    </a:solidFill>
                  </a:ln>
                  <a:solidFill>
                    <a:srgbClr val="FF0000"/>
                  </a:solidFill>
                  <a:latin typeface="+mj-lt"/>
                </a:rPr>
                <a:t>High/</a:t>
              </a:r>
              <a:r>
                <a:rPr lang="en-US" sz="2800" b="1" dirty="0">
                  <a:ln>
                    <a:solidFill>
                      <a:schemeClr val="tx1"/>
                    </a:solidFill>
                  </a:ln>
                  <a:solidFill>
                    <a:srgbClr val="00FF00"/>
                  </a:solidFill>
                  <a:latin typeface="+mj-lt"/>
                </a:rPr>
                <a:t>Low</a:t>
              </a:r>
              <a:endParaRPr lang="en-US" sz="2800" b="1" dirty="0">
                <a:ln>
                  <a:solidFill>
                    <a:schemeClr val="tx1"/>
                  </a:solidFill>
                </a:ln>
                <a:solidFill>
                  <a:schemeClr val="bg1"/>
                </a:solidFill>
                <a:latin typeface="+mj-lt"/>
              </a:endParaRPr>
            </a:p>
          </p:txBody>
        </p:sp>
      </p:grpSp>
      <p:grpSp>
        <p:nvGrpSpPr>
          <p:cNvPr id="39" name="Group 38"/>
          <p:cNvGrpSpPr/>
          <p:nvPr/>
        </p:nvGrpSpPr>
        <p:grpSpPr>
          <a:xfrm>
            <a:off x="4800052" y="4813981"/>
            <a:ext cx="2457799" cy="1779611"/>
            <a:chOff x="4472264" y="4651828"/>
            <a:chExt cx="3062112" cy="1841354"/>
          </a:xfrm>
        </p:grpSpPr>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2267" y="4675279"/>
              <a:ext cx="3062109" cy="1817903"/>
            </a:xfrm>
            <a:prstGeom prst="rect">
              <a:avLst/>
            </a:prstGeom>
            <a:noFill/>
            <a:ln w="25400">
              <a:gradFill flip="none" rotWithShape="1">
                <a:gsLst>
                  <a:gs pos="56498">
                    <a:srgbClr val="FF0000"/>
                  </a:gs>
                  <a:gs pos="48700">
                    <a:srgbClr val="00FF00"/>
                  </a:gs>
                  <a:gs pos="0">
                    <a:srgbClr val="00FF00"/>
                  </a:gs>
                  <a:gs pos="100000">
                    <a:srgbClr val="FF0000"/>
                  </a:gs>
                </a:gsLst>
                <a:lin ang="2700000" scaled="1"/>
                <a:tileRect/>
              </a:gradFill>
            </a:ln>
          </p:spPr>
        </p:pic>
        <p:sp>
          <p:nvSpPr>
            <p:cNvPr id="41" name="TextBox 40"/>
            <p:cNvSpPr txBox="1"/>
            <p:nvPr/>
          </p:nvSpPr>
          <p:spPr>
            <a:xfrm>
              <a:off x="4472264" y="4651828"/>
              <a:ext cx="3062111" cy="542794"/>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00FF00"/>
                  </a:solidFill>
                  <a:latin typeface="+mj-lt"/>
                </a:rPr>
                <a:t>Low/</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grpSp>
        <p:nvGrpSpPr>
          <p:cNvPr id="44" name="Group 43"/>
          <p:cNvGrpSpPr/>
          <p:nvPr/>
        </p:nvGrpSpPr>
        <p:grpSpPr>
          <a:xfrm>
            <a:off x="2159719" y="4813981"/>
            <a:ext cx="2457799" cy="1779611"/>
            <a:chOff x="859865" y="4671402"/>
            <a:chExt cx="2871108" cy="1821780"/>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9865" y="4671402"/>
              <a:ext cx="2871106" cy="1821780"/>
            </a:xfrm>
            <a:prstGeom prst="rect">
              <a:avLst/>
            </a:prstGeom>
            <a:noFill/>
            <a:ln w="25400">
              <a:gradFill flip="none" rotWithShape="1">
                <a:gsLst>
                  <a:gs pos="56498">
                    <a:srgbClr val="FF0000"/>
                  </a:gs>
                  <a:gs pos="48700">
                    <a:srgbClr val="6EE5B7"/>
                  </a:gs>
                  <a:gs pos="0">
                    <a:srgbClr val="6EE5B7"/>
                  </a:gs>
                  <a:gs pos="100000">
                    <a:srgbClr val="FF0000"/>
                  </a:gs>
                </a:gsLst>
                <a:lin ang="2700000" scaled="1"/>
                <a:tileRect/>
              </a:gradFill>
            </a:ln>
          </p:spPr>
        </p:pic>
        <p:sp>
          <p:nvSpPr>
            <p:cNvPr id="48" name="TextBox 47"/>
            <p:cNvSpPr txBox="1"/>
            <p:nvPr/>
          </p:nvSpPr>
          <p:spPr>
            <a:xfrm>
              <a:off x="859865" y="4671402"/>
              <a:ext cx="2871108"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grpSp>
        <p:nvGrpSpPr>
          <p:cNvPr id="51" name="Group 50"/>
          <p:cNvGrpSpPr/>
          <p:nvPr/>
        </p:nvGrpSpPr>
        <p:grpSpPr>
          <a:xfrm>
            <a:off x="4789433" y="2830429"/>
            <a:ext cx="2457799" cy="1779611"/>
            <a:chOff x="4472265" y="2504800"/>
            <a:chExt cx="3062112" cy="1885272"/>
          </a:xfrm>
        </p:grpSpPr>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72267" y="2504800"/>
              <a:ext cx="3062109" cy="1885272"/>
            </a:xfrm>
            <a:prstGeom prst="rect">
              <a:avLst/>
            </a:prstGeom>
            <a:ln w="28575">
              <a:solidFill>
                <a:srgbClr val="00FF00"/>
              </a:solidFill>
            </a:ln>
          </p:spPr>
        </p:pic>
        <p:sp>
          <p:nvSpPr>
            <p:cNvPr id="53" name="TextBox 52"/>
            <p:cNvSpPr txBox="1"/>
            <p:nvPr/>
          </p:nvSpPr>
          <p:spPr>
            <a:xfrm>
              <a:off x="4472265" y="2504800"/>
              <a:ext cx="3062112" cy="528686"/>
            </a:xfrm>
            <a:prstGeom prst="rect">
              <a:avLst/>
            </a:prstGeom>
            <a:solidFill>
              <a:srgbClr val="F2F2F2">
                <a:alpha val="30980"/>
              </a:srgbClr>
            </a:solidFill>
            <a:ln w="28575">
              <a:noFill/>
            </a:ln>
          </p:spPr>
          <p:txBody>
            <a:bodyPr wrap="square" rtlCol="0">
              <a:spAutoFit/>
            </a:bodyPr>
            <a:lstStyle/>
            <a:p>
              <a:pPr algn="ctr"/>
              <a:r>
                <a:rPr lang="en-US" sz="2800" b="1" dirty="0" smtClean="0">
                  <a:ln>
                    <a:solidFill>
                      <a:schemeClr val="tx1"/>
                    </a:solidFill>
                  </a:ln>
                  <a:solidFill>
                    <a:srgbClr val="00FF00"/>
                  </a:solidFill>
                  <a:latin typeface="+mj-lt"/>
                </a:rPr>
                <a:t>Low/Low</a:t>
              </a:r>
              <a:endParaRPr lang="en-US" sz="2800" b="1" dirty="0">
                <a:ln>
                  <a:solidFill>
                    <a:schemeClr val="tx1"/>
                  </a:solidFill>
                </a:ln>
                <a:solidFill>
                  <a:schemeClr val="bg1"/>
                </a:solidFill>
                <a:latin typeface="+mj-lt"/>
              </a:endParaRPr>
            </a:p>
          </p:txBody>
        </p:sp>
      </p:grpSp>
      <p:grpSp>
        <p:nvGrpSpPr>
          <p:cNvPr id="54" name="Group 53"/>
          <p:cNvGrpSpPr/>
          <p:nvPr/>
        </p:nvGrpSpPr>
        <p:grpSpPr>
          <a:xfrm>
            <a:off x="2159718" y="2821331"/>
            <a:ext cx="2457799" cy="1779611"/>
            <a:chOff x="780516" y="2504800"/>
            <a:chExt cx="2866529" cy="188527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215" y="2504800"/>
              <a:ext cx="2850830" cy="1885272"/>
            </a:xfrm>
            <a:prstGeom prst="rect">
              <a:avLst/>
            </a:prstGeom>
            <a:noFill/>
            <a:ln w="25400">
              <a:gradFill flip="none" rotWithShape="1">
                <a:gsLst>
                  <a:gs pos="56498">
                    <a:srgbClr val="00FF00"/>
                  </a:gs>
                  <a:gs pos="48700">
                    <a:srgbClr val="6EE5B7"/>
                  </a:gs>
                  <a:gs pos="0">
                    <a:srgbClr val="6EE5B7"/>
                  </a:gs>
                  <a:gs pos="100000">
                    <a:srgbClr val="00FF00"/>
                  </a:gs>
                </a:gsLst>
                <a:lin ang="2700000" scaled="1"/>
                <a:tileRect/>
              </a:gradFill>
            </a:ln>
          </p:spPr>
        </p:pic>
        <p:sp>
          <p:nvSpPr>
            <p:cNvPr id="56" name="TextBox 55"/>
            <p:cNvSpPr txBox="1"/>
            <p:nvPr/>
          </p:nvSpPr>
          <p:spPr>
            <a:xfrm>
              <a:off x="780516" y="2514438"/>
              <a:ext cx="2866529" cy="519048"/>
            </a:xfrm>
            <a:prstGeom prst="rect">
              <a:avLst/>
            </a:prstGeom>
            <a:solidFill>
              <a:srgbClr val="F2F2F2">
                <a:alpha val="30980"/>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a:ln>
                    <a:solidFill>
                      <a:schemeClr val="tx1"/>
                    </a:solidFill>
                  </a:ln>
                  <a:solidFill>
                    <a:srgbClr val="6EE5B7"/>
                  </a:solidFill>
                  <a:latin typeface="+mj-lt"/>
                </a:rPr>
                <a:t>/</a:t>
              </a:r>
              <a:r>
                <a:rPr lang="en-US" sz="2800" b="1" dirty="0" smtClean="0">
                  <a:ln>
                    <a:solidFill>
                      <a:schemeClr val="tx1"/>
                    </a:solidFill>
                  </a:ln>
                  <a:solidFill>
                    <a:srgbClr val="00FF00"/>
                  </a:solidFill>
                  <a:latin typeface="+mj-lt"/>
                </a:rPr>
                <a:t>Low</a:t>
              </a:r>
              <a:endParaRPr lang="en-US" sz="2800" b="1" dirty="0">
                <a:ln>
                  <a:solidFill>
                    <a:schemeClr val="tx1"/>
                  </a:solidFill>
                </a:ln>
                <a:solidFill>
                  <a:schemeClr val="bg1"/>
                </a:solidFill>
                <a:latin typeface="+mj-lt"/>
              </a:endParaRPr>
            </a:p>
          </p:txBody>
        </p:sp>
      </p:grpSp>
      <p:grpSp>
        <p:nvGrpSpPr>
          <p:cNvPr id="61" name="Group 60"/>
          <p:cNvGrpSpPr/>
          <p:nvPr/>
        </p:nvGrpSpPr>
        <p:grpSpPr>
          <a:xfrm>
            <a:off x="2159721" y="828681"/>
            <a:ext cx="2457799" cy="1779611"/>
            <a:chOff x="796215" y="407864"/>
            <a:chExt cx="2853871" cy="1862143"/>
          </a:xfrm>
        </p:grpSpPr>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6215" y="407864"/>
              <a:ext cx="2853871" cy="1862143"/>
            </a:xfrm>
            <a:prstGeom prst="rect">
              <a:avLst/>
            </a:prstGeom>
            <a:noFill/>
            <a:ln w="25400">
              <a:solidFill>
                <a:srgbClr val="6EE5B7"/>
              </a:solidFill>
            </a:ln>
          </p:spPr>
        </p:pic>
        <p:sp>
          <p:nvSpPr>
            <p:cNvPr id="63" name="TextBox 62"/>
            <p:cNvSpPr txBox="1"/>
            <p:nvPr/>
          </p:nvSpPr>
          <p:spPr>
            <a:xfrm>
              <a:off x="796215" y="407864"/>
              <a:ext cx="2853871" cy="523220"/>
            </a:xfrm>
            <a:prstGeom prst="rect">
              <a:avLst/>
            </a:prstGeom>
            <a:solidFill>
              <a:srgbClr val="F2F2F2">
                <a:alpha val="38039"/>
              </a:srgbClr>
            </a:solidFill>
            <a:ln w="12700">
              <a:noFill/>
            </a:ln>
          </p:spPr>
          <p:txBody>
            <a:bodyPr wrap="square" rtlCol="0">
              <a:spAutoFit/>
            </a:bodyPr>
            <a:lstStyle/>
            <a:p>
              <a:pPr algn="ctr"/>
              <a:r>
                <a:rPr lang="en-US" sz="2800" b="1" dirty="0" smtClean="0">
                  <a:ln>
                    <a:solidFill>
                      <a:schemeClr val="tx1"/>
                    </a:solidFill>
                  </a:ln>
                  <a:solidFill>
                    <a:srgbClr val="6EE5B7"/>
                  </a:solidFill>
                  <a:latin typeface="+mj-lt"/>
                </a:rPr>
                <a:t>Un/Un</a:t>
              </a:r>
              <a:endParaRPr lang="en-US" sz="2800" b="1" dirty="0">
                <a:ln>
                  <a:solidFill>
                    <a:schemeClr val="tx1"/>
                  </a:solidFill>
                </a:ln>
                <a:solidFill>
                  <a:srgbClr val="6EE5B7"/>
                </a:solidFill>
                <a:latin typeface="+mj-lt"/>
              </a:endParaRPr>
            </a:p>
          </p:txBody>
        </p:sp>
      </p:grpSp>
    </p:spTree>
    <p:extLst>
      <p:ext uri="{BB962C8B-B14F-4D97-AF65-F5344CB8AC3E}">
        <p14:creationId xmlns:p14="http://schemas.microsoft.com/office/powerpoint/2010/main" val="289064943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9126" y="2142264"/>
            <a:ext cx="8553748" cy="3303468"/>
          </a:xfrm>
          <a:prstGeom prst="rect">
            <a:avLst/>
          </a:prstGeom>
          <a:noFill/>
        </p:spPr>
        <p:txBody>
          <a:bodyPr wrap="square" rtlCol="0" anchor="ctr">
            <a:spAutoFit/>
          </a:bodyPr>
          <a:lstStyle/>
          <a:p>
            <a:pPr>
              <a:lnSpc>
                <a:spcPct val="150000"/>
              </a:lnSpc>
            </a:pP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W</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ere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there compositional shifts in the mid-story across severity combinations? </a:t>
            </a:r>
            <a:endPar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endParaRPr>
          </a:p>
          <a:p>
            <a:pPr>
              <a:lnSpc>
                <a:spcPts val="2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p>
          <a:p>
            <a:pPr>
              <a:lnSpc>
                <a:spcPct val="150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Are some severity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combinations </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favoring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certain fire-adaptive traits</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endPar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endParaRPr>
          </a:p>
        </p:txBody>
      </p:sp>
      <p:sp>
        <p:nvSpPr>
          <p:cNvPr id="4" name="TextBox 3"/>
          <p:cNvSpPr txBox="1"/>
          <p:nvPr/>
        </p:nvSpPr>
        <p:spPr>
          <a:xfrm>
            <a:off x="0" y="0"/>
            <a:ext cx="12192000" cy="1538883"/>
          </a:xfrm>
          <a:prstGeom prst="rect">
            <a:avLst/>
          </a:prstGeom>
          <a:noFill/>
        </p:spPr>
        <p:txBody>
          <a:bodyPr wrap="square" rtlCol="0">
            <a:spAutoFit/>
          </a:bodyPr>
          <a:lstStyle/>
          <a:p>
            <a:pPr lvl="0" algn="ctr">
              <a:lnSpc>
                <a:spcPct val="150000"/>
              </a:lnSpc>
              <a:spcAft>
                <a:spcPts val="12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Research Questions:</a:t>
            </a:r>
          </a:p>
          <a:p>
            <a:endParaRPr lang="en-US" dirty="0"/>
          </a:p>
        </p:txBody>
      </p:sp>
    </p:spTree>
    <p:extLst>
      <p:ext uri="{BB962C8B-B14F-4D97-AF65-F5344CB8AC3E}">
        <p14:creationId xmlns:p14="http://schemas.microsoft.com/office/powerpoint/2010/main" val="280333088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9126" y="2142264"/>
            <a:ext cx="8553748" cy="3303468"/>
          </a:xfrm>
          <a:prstGeom prst="rect">
            <a:avLst/>
          </a:prstGeom>
          <a:noFill/>
        </p:spPr>
        <p:txBody>
          <a:bodyPr wrap="square" rtlCol="0" anchor="ctr">
            <a:spAutoFit/>
          </a:bodyPr>
          <a:lstStyle/>
          <a:p>
            <a:pPr>
              <a:lnSpc>
                <a:spcPct val="150000"/>
              </a:lnSpc>
            </a:pP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a:t>
            </a:r>
            <a:r>
              <a:rPr 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ere </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there compositional shifts in the mid-story across severity combinations? </a:t>
            </a:r>
            <a:endParaRPr 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nSpc>
                <a:spcPts val="2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p>
          <a:p>
            <a:pPr>
              <a:lnSpc>
                <a:spcPct val="150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Are some severity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combinations </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favoring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certain fire-adaptive traits</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endPar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endParaRPr>
          </a:p>
        </p:txBody>
      </p:sp>
      <p:sp>
        <p:nvSpPr>
          <p:cNvPr id="4" name="TextBox 3"/>
          <p:cNvSpPr txBox="1"/>
          <p:nvPr/>
        </p:nvSpPr>
        <p:spPr>
          <a:xfrm>
            <a:off x="0" y="0"/>
            <a:ext cx="12192000" cy="1538883"/>
          </a:xfrm>
          <a:prstGeom prst="rect">
            <a:avLst/>
          </a:prstGeom>
          <a:noFill/>
        </p:spPr>
        <p:txBody>
          <a:bodyPr wrap="square" rtlCol="0">
            <a:spAutoFit/>
          </a:bodyPr>
          <a:lstStyle/>
          <a:p>
            <a:pPr lvl="0" algn="ctr">
              <a:lnSpc>
                <a:spcPct val="150000"/>
              </a:lnSpc>
              <a:spcAft>
                <a:spcPts val="12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Research Questions:</a:t>
            </a:r>
          </a:p>
          <a:p>
            <a:endParaRPr lang="en-US" dirty="0"/>
          </a:p>
        </p:txBody>
      </p:sp>
    </p:spTree>
    <p:extLst>
      <p:ext uri="{BB962C8B-B14F-4D97-AF65-F5344CB8AC3E}">
        <p14:creationId xmlns:p14="http://schemas.microsoft.com/office/powerpoint/2010/main" val="2013588216"/>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3275</TotalTime>
  <Words>818</Words>
  <Application>Microsoft Office PowerPoint</Application>
  <PresentationFormat>Widescreen</PresentationFormat>
  <Paragraphs>184</Paragraphs>
  <Slides>24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Black</vt:lpstr>
      <vt:lpstr>Calibri</vt:lpstr>
      <vt:lpstr>Corbel</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nemens</dc:creator>
  <cp:lastModifiedBy>Deborah Nemens</cp:lastModifiedBy>
  <cp:revision>229</cp:revision>
  <dcterms:created xsi:type="dcterms:W3CDTF">2016-12-04T23:18:10Z</dcterms:created>
  <dcterms:modified xsi:type="dcterms:W3CDTF">2018-05-17T01:37:05Z</dcterms:modified>
</cp:coreProperties>
</file>